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4" r:id="rId5"/>
    <p:sldId id="266" r:id="rId6"/>
    <p:sldId id="267" r:id="rId7"/>
    <p:sldId id="268" r:id="rId8"/>
    <p:sldId id="260" r:id="rId9"/>
    <p:sldId id="265" r:id="rId10"/>
    <p:sldId id="261" r:id="rId11"/>
    <p:sldId id="269" r:id="rId12"/>
    <p:sldId id="279" r:id="rId13"/>
    <p:sldId id="280" r:id="rId14"/>
    <p:sldId id="271" r:id="rId15"/>
    <p:sldId id="272" r:id="rId16"/>
    <p:sldId id="281" r:id="rId17"/>
    <p:sldId id="282" r:id="rId18"/>
    <p:sldId id="262" r:id="rId19"/>
    <p:sldId id="270" r:id="rId20"/>
    <p:sldId id="26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1D5EEB3-3527-42E3-8799-AD710CB78E25}">
          <p14:sldIdLst>
            <p14:sldId id="256"/>
            <p14:sldId id="257"/>
            <p14:sldId id="258"/>
            <p14:sldId id="264"/>
            <p14:sldId id="266"/>
            <p14:sldId id="267"/>
            <p14:sldId id="268"/>
            <p14:sldId id="260"/>
            <p14:sldId id="265"/>
            <p14:sldId id="261"/>
            <p14:sldId id="269"/>
            <p14:sldId id="279"/>
            <p14:sldId id="280"/>
            <p14:sldId id="271"/>
            <p14:sldId id="272"/>
            <p14:sldId id="281"/>
            <p14:sldId id="282"/>
            <p14:sldId id="262"/>
            <p14:sldId id="270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Microsoft%20PowerPoint&#51032;%20&#52264;&#53944;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17731806226498"/>
          <c:y val="8.757659386197772E-2"/>
          <c:w val="0.83621972336454287"/>
          <c:h val="0.802105013945763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Factor1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Group1</c:v>
                </c:pt>
                <c:pt idx="1">
                  <c:v>Group2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0.88800000000000001</c:v>
                </c:pt>
                <c:pt idx="1">
                  <c:v>-0.52100000000000002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72-4277-A8ED-59FCBF91D9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Factor2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Group1</c:v>
                </c:pt>
                <c:pt idx="1">
                  <c:v>Group2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0.86399999999999999</c:v>
                </c:pt>
                <c:pt idx="1">
                  <c:v>-0.50700000000000001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72-4277-A8ED-59FCBF91D96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Factor3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Group1</c:v>
                </c:pt>
                <c:pt idx="1">
                  <c:v>Group2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0.93500000000000005</c:v>
                </c:pt>
                <c:pt idx="1">
                  <c:v>-0.54900000000000004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D72-4277-A8ED-59FCBF91D9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-27"/>
        <c:axId val="616657839"/>
        <c:axId val="616658319"/>
      </c:barChart>
      <c:catAx>
        <c:axId val="616657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6658319"/>
        <c:crosses val="autoZero"/>
        <c:auto val="1"/>
        <c:lblAlgn val="ctr"/>
        <c:lblOffset val="100"/>
        <c:noMultiLvlLbl val="0"/>
      </c:catAx>
      <c:valAx>
        <c:axId val="6166583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6657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602803287163967"/>
          <c:y val="0.89358629135448109"/>
          <c:w val="0.76970548250058746"/>
          <c:h val="9.96784417927483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Factor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-0.627</c:v>
                </c:pt>
                <c:pt idx="1">
                  <c:v>2.113</c:v>
                </c:pt>
                <c:pt idx="2">
                  <c:v>0.26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B0-4340-99A0-342831B4F31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Factor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-0.81100000000000005</c:v>
                </c:pt>
                <c:pt idx="1">
                  <c:v>1.5549999999999999</c:v>
                </c:pt>
                <c:pt idx="2">
                  <c:v>0.59799999999999998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B0-4340-99A0-342831B4F31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Factor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-0.82099999999999995</c:v>
                </c:pt>
                <c:pt idx="1">
                  <c:v>1.5029999999999999</c:v>
                </c:pt>
                <c:pt idx="2">
                  <c:v>0.621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B0-4340-99A0-342831B4F3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89664607"/>
        <c:axId val="1089666527"/>
      </c:barChart>
      <c:catAx>
        <c:axId val="1089664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89666527"/>
        <c:crosses val="autoZero"/>
        <c:auto val="1"/>
        <c:lblAlgn val="ctr"/>
        <c:lblOffset val="100"/>
        <c:noMultiLvlLbl val="0"/>
      </c:catAx>
      <c:valAx>
        <c:axId val="1089666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89664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17731806226498"/>
          <c:y val="8.757659386197772E-2"/>
          <c:w val="0.83621972336454287"/>
          <c:h val="0.802105013945763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Factor1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Group1</c:v>
                </c:pt>
                <c:pt idx="1">
                  <c:v>Group2</c:v>
                </c:pt>
                <c:pt idx="2">
                  <c:v>Group3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1.3536570000000001</c:v>
                </c:pt>
                <c:pt idx="1">
                  <c:v>0.60629599999999995</c:v>
                </c:pt>
                <c:pt idx="2">
                  <c:v>0.38823600000000003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72-4277-A8ED-59FCBF91D9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Factor2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Group1</c:v>
                </c:pt>
                <c:pt idx="1">
                  <c:v>Group2</c:v>
                </c:pt>
                <c:pt idx="2">
                  <c:v>Group3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-0.11218599999999999</c:v>
                </c:pt>
                <c:pt idx="1">
                  <c:v>0.73033700000000001</c:v>
                </c:pt>
                <c:pt idx="2">
                  <c:v>-0.56230800000000003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72-4277-A8ED-59FCBF91D96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Factor3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Group1</c:v>
                </c:pt>
                <c:pt idx="1">
                  <c:v>Group2</c:v>
                </c:pt>
                <c:pt idx="2">
                  <c:v>Group3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0.48155500000000001</c:v>
                </c:pt>
                <c:pt idx="1">
                  <c:v>0.37348500000000001</c:v>
                </c:pt>
                <c:pt idx="2">
                  <c:v>-0.65312199999999998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D72-4277-A8ED-59FCBF91D9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-27"/>
        <c:axId val="616657839"/>
        <c:axId val="616658319"/>
      </c:barChart>
      <c:catAx>
        <c:axId val="616657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6658319"/>
        <c:crosses val="autoZero"/>
        <c:auto val="1"/>
        <c:lblAlgn val="ctr"/>
        <c:lblOffset val="100"/>
        <c:noMultiLvlLbl val="0"/>
      </c:catAx>
      <c:valAx>
        <c:axId val="6166583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6657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602803287163967"/>
          <c:y val="0.89358629135448109"/>
          <c:w val="0.76970548250058746"/>
          <c:h val="9.96784417927483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'[Microsoft PowerPoint의 차트]Sheet2'!$A$2</c:f>
              <c:strCache>
                <c:ptCount val="1"/>
                <c:pt idx="0">
                  <c:v>Factor1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'[Microsoft PowerPoint의 차트]Sheet2'!$B$1:$D$1</c:f>
              <c:strCache>
                <c:ptCount val="3"/>
                <c:pt idx="0">
                  <c:v>group1</c:v>
                </c:pt>
                <c:pt idx="1">
                  <c:v>group2</c:v>
                </c:pt>
                <c:pt idx="2">
                  <c:v>group3</c:v>
                </c:pt>
              </c:strCache>
            </c:strRef>
          </c:cat>
          <c:val>
            <c:numRef>
              <c:f>'[Microsoft PowerPoint의 차트]Sheet2'!$B$2:$D$2</c:f>
              <c:numCache>
                <c:formatCode>General</c:formatCode>
                <c:ptCount val="3"/>
                <c:pt idx="0">
                  <c:v>-0.47</c:v>
                </c:pt>
                <c:pt idx="1">
                  <c:v>0.54</c:v>
                </c:pt>
                <c:pt idx="2">
                  <c:v>1.81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CA-2649-B76C-E10F6D8E0827}"/>
            </c:ext>
          </c:extLst>
        </c:ser>
        <c:ser>
          <c:idx val="1"/>
          <c:order val="1"/>
          <c:tx>
            <c:strRef>
              <c:f>'[Microsoft PowerPoint의 차트]Sheet2'!$A$3</c:f>
              <c:strCache>
                <c:ptCount val="1"/>
                <c:pt idx="0">
                  <c:v>Factor2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'[Microsoft PowerPoint의 차트]Sheet2'!$B$1:$D$1</c:f>
              <c:strCache>
                <c:ptCount val="3"/>
                <c:pt idx="0">
                  <c:v>group1</c:v>
                </c:pt>
                <c:pt idx="1">
                  <c:v>group2</c:v>
                </c:pt>
                <c:pt idx="2">
                  <c:v>group3</c:v>
                </c:pt>
              </c:strCache>
            </c:strRef>
          </c:cat>
          <c:val>
            <c:numRef>
              <c:f>'[Microsoft PowerPoint의 차트]Sheet2'!$B$3:$D$3</c:f>
              <c:numCache>
                <c:formatCode>General</c:formatCode>
                <c:ptCount val="3"/>
                <c:pt idx="0">
                  <c:v>-0.51</c:v>
                </c:pt>
                <c:pt idx="1">
                  <c:v>0.97</c:v>
                </c:pt>
                <c:pt idx="2">
                  <c:v>1.41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CA-2649-B76C-E10F6D8E0827}"/>
            </c:ext>
          </c:extLst>
        </c:ser>
        <c:ser>
          <c:idx val="2"/>
          <c:order val="2"/>
          <c:tx>
            <c:strRef>
              <c:f>'[Microsoft PowerPoint의 차트]Sheet2'!$A$4</c:f>
              <c:strCache>
                <c:ptCount val="1"/>
                <c:pt idx="0">
                  <c:v>Factor3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'[Microsoft PowerPoint의 차트]Sheet2'!$B$1:$D$1</c:f>
              <c:strCache>
                <c:ptCount val="3"/>
                <c:pt idx="0">
                  <c:v>group1</c:v>
                </c:pt>
                <c:pt idx="1">
                  <c:v>group2</c:v>
                </c:pt>
                <c:pt idx="2">
                  <c:v>group3</c:v>
                </c:pt>
              </c:strCache>
            </c:strRef>
          </c:cat>
          <c:val>
            <c:numRef>
              <c:f>'[Microsoft PowerPoint의 차트]Sheet2'!$B$4:$D$4</c:f>
              <c:numCache>
                <c:formatCode>General</c:formatCode>
                <c:ptCount val="3"/>
                <c:pt idx="0">
                  <c:v>-0.51</c:v>
                </c:pt>
                <c:pt idx="1">
                  <c:v>1.41</c:v>
                </c:pt>
                <c:pt idx="2">
                  <c:v>1.83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8CA-2649-B76C-E10F6D8E08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6598543"/>
        <c:axId val="410070831"/>
      </c:barChart>
      <c:catAx>
        <c:axId val="406598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0070831"/>
        <c:crosses val="autoZero"/>
        <c:auto val="1"/>
        <c:lblAlgn val="ctr"/>
        <c:lblOffset val="100"/>
        <c:noMultiLvlLbl val="0"/>
      </c:catAx>
      <c:valAx>
        <c:axId val="410070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65985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649A-6198-4E75-8F0B-7B0B1511A8B8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57BB-B035-441A-9809-5FE5F3C5827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49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649A-6198-4E75-8F0B-7B0B1511A8B8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57BB-B035-441A-9809-5FE5F3C58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597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649A-6198-4E75-8F0B-7B0B1511A8B8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57BB-B035-441A-9809-5FE5F3C58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511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649A-6198-4E75-8F0B-7B0B1511A8B8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57BB-B035-441A-9809-5FE5F3C58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38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649A-6198-4E75-8F0B-7B0B1511A8B8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57BB-B035-441A-9809-5FE5F3C5827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682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649A-6198-4E75-8F0B-7B0B1511A8B8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57BB-B035-441A-9809-5FE5F3C58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09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649A-6198-4E75-8F0B-7B0B1511A8B8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57BB-B035-441A-9809-5FE5F3C58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947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649A-6198-4E75-8F0B-7B0B1511A8B8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57BB-B035-441A-9809-5FE5F3C58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14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649A-6198-4E75-8F0B-7B0B1511A8B8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57BB-B035-441A-9809-5FE5F3C58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13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242649A-6198-4E75-8F0B-7B0B1511A8B8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0257BB-B035-441A-9809-5FE5F3C58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440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649A-6198-4E75-8F0B-7B0B1511A8B8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257BB-B035-441A-9809-5FE5F3C58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1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42649A-6198-4E75-8F0B-7B0B1511A8B8}" type="datetimeFigureOut">
              <a:rPr lang="ko-KR" altLang="en-US" smtClean="0"/>
              <a:t>2023-05-20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20257BB-B035-441A-9809-5FE5F3C5827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148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enews.co.kr/news/view.php?no=16909" TargetMode="External"/><Relationship Id="rId2" Type="http://schemas.openxmlformats.org/officeDocument/2006/relationships/hyperlink" Target="https://www.ekoreanews.co.kr/news/articleView.html?idxno=6207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.seoul.go.kr/dataList/OA-14991/S/1/datasetView.do" TargetMode="External"/><Relationship Id="rId5" Type="http://schemas.openxmlformats.org/officeDocument/2006/relationships/hyperlink" Target="https://data.seoul.go.kr/dataList/10020/S/2/datasetView.do" TargetMode="External"/><Relationship Id="rId4" Type="http://schemas.openxmlformats.org/officeDocument/2006/relationships/hyperlink" Target="http://www.chungnamilbo.co.kr/news/articleView.html?idxno=68047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enews.co.kr/news/view.php?no=16909" TargetMode="External"/><Relationship Id="rId2" Type="http://schemas.openxmlformats.org/officeDocument/2006/relationships/hyperlink" Target="https://www.ekoreanews.co.kr/news/articleView.html?idxno=62074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hyperlink" Target="http://www.chungnamilbo.co.kr/news/articleView.html?idxno=680473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seoul.go.kr/dataList/OA-14991/S/1/datasetView.do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915F0-1BB0-8E5D-3BE3-89898FD64F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4400" b="1" dirty="0"/>
              <a:t>생활인구 기반 고령층 대상 </a:t>
            </a:r>
            <a:br>
              <a:rPr lang="en-US" altLang="ko-KR" sz="4400" b="1" dirty="0"/>
            </a:br>
            <a:r>
              <a:rPr lang="ko-KR" altLang="en-US" sz="4400" b="1" dirty="0"/>
              <a:t>디지털 배움터 교육 및 홍보 시간대 제안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6E5D6A-BD46-A12F-5AD5-E5EC90D23ED6}"/>
              </a:ext>
            </a:extLst>
          </p:cNvPr>
          <p:cNvSpPr txBox="1"/>
          <p:nvPr/>
        </p:nvSpPr>
        <p:spPr>
          <a:xfrm>
            <a:off x="0" y="5729128"/>
            <a:ext cx="1853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/>
              <a:t>지도교수 </a:t>
            </a:r>
            <a:r>
              <a:rPr lang="ko-KR" altLang="en-US" b="1" dirty="0" err="1"/>
              <a:t>손소영</a:t>
            </a:r>
            <a:endParaRPr lang="en-US" altLang="ko-KR" b="1" dirty="0"/>
          </a:p>
          <a:p>
            <a:pPr algn="r"/>
            <a:r>
              <a:rPr lang="ko-KR" altLang="en-US" b="1" dirty="0"/>
              <a:t>조교 </a:t>
            </a:r>
            <a:r>
              <a:rPr lang="ko-KR" altLang="en-US" b="1" dirty="0" err="1"/>
              <a:t>천건혁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71BBD-AD62-8E40-A78C-BC8DE9B96627}"/>
              </a:ext>
            </a:extLst>
          </p:cNvPr>
          <p:cNvSpPr txBox="1"/>
          <p:nvPr/>
        </p:nvSpPr>
        <p:spPr>
          <a:xfrm>
            <a:off x="8938406" y="4447520"/>
            <a:ext cx="2217274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 dirty="0" err="1">
                <a:highlight>
                  <a:srgbClr val="FFFF00"/>
                </a:highlight>
              </a:rPr>
              <a:t>우리잘했조</a:t>
            </a:r>
            <a:endParaRPr lang="en-US" altLang="ko-KR" b="1" dirty="0"/>
          </a:p>
          <a:p>
            <a:pPr algn="r"/>
            <a:r>
              <a:rPr lang="en-US" altLang="ko-KR" dirty="0"/>
              <a:t>2018147018 </a:t>
            </a:r>
            <a:r>
              <a:rPr lang="ko-KR" altLang="en-US" dirty="0" err="1"/>
              <a:t>정찬호</a:t>
            </a:r>
            <a:endParaRPr lang="en-US" altLang="ko-KR" dirty="0"/>
          </a:p>
          <a:p>
            <a:pPr algn="r"/>
            <a:r>
              <a:rPr lang="en-US" altLang="ko-KR" dirty="0"/>
              <a:t>2020147049 </a:t>
            </a:r>
            <a:r>
              <a:rPr lang="ko-KR" altLang="en-US" dirty="0"/>
              <a:t>김현동</a:t>
            </a:r>
            <a:endParaRPr lang="en-US" altLang="ko-KR" dirty="0"/>
          </a:p>
          <a:p>
            <a:pPr algn="r"/>
            <a:r>
              <a:rPr lang="en-US" altLang="ko-KR" dirty="0"/>
              <a:t>22021147004 </a:t>
            </a:r>
            <a:r>
              <a:rPr lang="ko-KR" altLang="en-US" dirty="0"/>
              <a:t>김유리</a:t>
            </a:r>
            <a:endParaRPr lang="en-US" altLang="ko-KR" dirty="0"/>
          </a:p>
          <a:p>
            <a:pPr algn="r"/>
            <a:r>
              <a:rPr lang="en-US" altLang="ko-KR" dirty="0"/>
              <a:t>2021147032 </a:t>
            </a:r>
            <a:r>
              <a:rPr lang="ko-KR" altLang="en-US" dirty="0"/>
              <a:t>강윤서</a:t>
            </a:r>
            <a:endParaRPr lang="en-US" altLang="ko-KR" dirty="0"/>
          </a:p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7735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5326718-9E63-3D16-41F1-8ABE31EAF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851" y="2625724"/>
            <a:ext cx="2146590" cy="3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79C230B-9E8D-2FD3-D3BD-006EDDB6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Results &amp; Analysis  (</a:t>
            </a:r>
            <a:r>
              <a:rPr lang="ko-KR" altLang="en-US" b="1" dirty="0"/>
              <a:t>미아동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1BFB92-BC77-8ABE-DCA5-2EAA32CE50D6}"/>
              </a:ext>
            </a:extLst>
          </p:cNvPr>
          <p:cNvSpPr txBox="1"/>
          <p:nvPr/>
        </p:nvSpPr>
        <p:spPr>
          <a:xfrm>
            <a:off x="658785" y="1839890"/>
            <a:ext cx="2928182" cy="2184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탐색적 요인 분석 전 검정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b="1" dirty="0"/>
              <a:t>1) KMO </a:t>
            </a:r>
          </a:p>
          <a:p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측정값은 데이터 세트에서 요인 분석을 </a:t>
            </a:r>
            <a:r>
              <a:rPr lang="ko-KR" altLang="ko-KR" sz="1400" kern="100" dirty="0">
                <a:effectLst/>
                <a:latin typeface="+mn-ea"/>
                <a:cs typeface="Times New Roman" panose="02020603050405020304" pitchFamily="18" charset="0"/>
              </a:rPr>
              <a:t>수행하는 데 적합한지 여부를 평가합니다 </a:t>
            </a:r>
          </a:p>
          <a:p>
            <a:r>
              <a:rPr lang="en-US" altLang="ko-KR" sz="1400" kern="100" dirty="0">
                <a:effectLst/>
                <a:latin typeface="+mn-ea"/>
                <a:cs typeface="Times New Roman" panose="02020603050405020304" pitchFamily="18" charset="0"/>
              </a:rPr>
              <a:t>-&gt; 0.974 (</a:t>
            </a:r>
            <a:r>
              <a:rPr lang="ko-KR" altLang="en-US" sz="1400" kern="100" dirty="0">
                <a:effectLst/>
                <a:latin typeface="+mn-ea"/>
                <a:cs typeface="Times New Roman" panose="02020603050405020304" pitchFamily="18" charset="0"/>
              </a:rPr>
              <a:t>매우 적합</a:t>
            </a:r>
            <a:r>
              <a:rPr lang="en-US" altLang="ko-KR" sz="1400" kern="100" dirty="0">
                <a:effectLst/>
                <a:latin typeface="+mn-ea"/>
                <a:cs typeface="Times New Roman" panose="02020603050405020304" pitchFamily="18" charset="0"/>
              </a:rPr>
              <a:t>)</a:t>
            </a:r>
            <a:endParaRPr lang="en-US" altLang="ko-KR" sz="1400" dirty="0">
              <a:latin typeface="+mn-ea"/>
            </a:endParaRPr>
          </a:p>
          <a:p>
            <a:pPr marL="342900" indent="-342900">
              <a:buAutoNum type="arabicParenR"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1B6AA-1DA5-1BA6-1C73-7DEC2E54AC6C}"/>
              </a:ext>
            </a:extLst>
          </p:cNvPr>
          <p:cNvSpPr txBox="1"/>
          <p:nvPr/>
        </p:nvSpPr>
        <p:spPr>
          <a:xfrm>
            <a:off x="638465" y="4278124"/>
            <a:ext cx="3583678" cy="1566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Factor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개수 설정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1) Eigen Value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 고려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 3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2) Scree plot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고려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-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3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dirty="0"/>
          </a:p>
        </p:txBody>
      </p:sp>
      <p:pic>
        <p:nvPicPr>
          <p:cNvPr id="21" name="그림 20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0B3BBBC2-7261-D757-DAB4-3D1AE0F34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70" y="4144878"/>
            <a:ext cx="2086205" cy="16331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84319-CE00-5E85-4692-254178611609}"/>
              </a:ext>
            </a:extLst>
          </p:cNvPr>
          <p:cNvSpPr txBox="1"/>
          <p:nvPr/>
        </p:nvSpPr>
        <p:spPr>
          <a:xfrm>
            <a:off x="3253304" y="1952456"/>
            <a:ext cx="292818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endParaRPr lang="en-US" altLang="ko-KR" dirty="0"/>
          </a:p>
          <a:p>
            <a:r>
              <a:rPr lang="en-US" altLang="ko-KR" b="1" dirty="0"/>
              <a:t>2) Bartlett Test</a:t>
            </a:r>
          </a:p>
          <a:p>
            <a:r>
              <a:rPr lang="ko-KR" altLang="ko-KR" sz="1400" dirty="0">
                <a:effectLst/>
                <a:latin typeface="+mn-ea"/>
                <a:cs typeface="Times New Roman" panose="02020603050405020304" pitchFamily="18" charset="0"/>
              </a:rPr>
              <a:t>데이터 세트에서 변수들 간 상관 관계가 있는지 여부를 확인합니다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ko-KR" sz="1400" dirty="0">
                <a:effectLst/>
                <a:latin typeface="+mn-ea"/>
                <a:cs typeface="Times New Roman" panose="02020603050405020304" pitchFamily="18" charset="0"/>
              </a:rPr>
              <a:t>상관관계가 낮으면 요인 분석의 유용성이 낮아질 수 있습니다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. </a:t>
            </a:r>
          </a:p>
          <a:p>
            <a:r>
              <a:rPr lang="en-US" altLang="ko-KR" sz="1400" b="1" kern="100" dirty="0">
                <a:effectLst/>
                <a:latin typeface="+mn-ea"/>
                <a:cs typeface="Times New Roman" panose="02020603050405020304" pitchFamily="18" charset="0"/>
              </a:rPr>
              <a:t>-&gt; 0.0</a:t>
            </a:r>
            <a:endParaRPr lang="ko-KR" altLang="ko-KR" sz="1400" b="1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848D4E1-1E4A-AAD5-EEAF-693F80E32C05}"/>
              </a:ext>
            </a:extLst>
          </p:cNvPr>
          <p:cNvCxnSpPr/>
          <p:nvPr/>
        </p:nvCxnSpPr>
        <p:spPr>
          <a:xfrm>
            <a:off x="6126480" y="2043613"/>
            <a:ext cx="0" cy="386320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ED7C1C2-2DB6-9BFF-0C92-EEF6C315C6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113217"/>
              </p:ext>
            </p:extLst>
          </p:nvPr>
        </p:nvGraphicFramePr>
        <p:xfrm>
          <a:off x="9011856" y="3399832"/>
          <a:ext cx="2296416" cy="110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208">
                  <a:extLst>
                    <a:ext uri="{9D8B030D-6E8A-4147-A177-3AD203B41FA5}">
                      <a16:colId xmlns:a16="http://schemas.microsoft.com/office/drawing/2014/main" val="4005494717"/>
                    </a:ext>
                  </a:extLst>
                </a:gridCol>
                <a:gridCol w="1148208">
                  <a:extLst>
                    <a:ext uri="{9D8B030D-6E8A-4147-A177-3AD203B41FA5}">
                      <a16:colId xmlns:a16="http://schemas.microsoft.com/office/drawing/2014/main" val="1726282376"/>
                    </a:ext>
                  </a:extLst>
                </a:gridCol>
              </a:tblGrid>
              <a:tr h="27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Factor 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설명 시간대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704628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Factor 1 (</a:t>
                      </a:r>
                      <a:r>
                        <a:rPr lang="ko-KR" altLang="en-US" sz="1200" b="1" dirty="0"/>
                        <a:t>밤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23 </a:t>
                      </a:r>
                      <a:r>
                        <a:rPr lang="ko-KR" altLang="en-US" sz="1200" b="1" dirty="0"/>
                        <a:t>시 </a:t>
                      </a:r>
                      <a:r>
                        <a:rPr lang="en-US" altLang="ko-KR" sz="1200" b="1" dirty="0"/>
                        <a:t>~ 8 </a:t>
                      </a:r>
                      <a:r>
                        <a:rPr lang="ko-KR" altLang="en-US" sz="1200" b="1" dirty="0"/>
                        <a:t>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878931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Factor 2 (</a:t>
                      </a:r>
                      <a:r>
                        <a:rPr lang="ko-KR" altLang="en-US" sz="1200" b="1" dirty="0"/>
                        <a:t>낮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9 </a:t>
                      </a:r>
                      <a:r>
                        <a:rPr lang="ko-KR" altLang="en-US" sz="1200" b="1" dirty="0"/>
                        <a:t>시 </a:t>
                      </a:r>
                      <a:r>
                        <a:rPr lang="en-US" altLang="ko-KR" sz="1200" b="1" dirty="0"/>
                        <a:t> ~ 17 </a:t>
                      </a:r>
                      <a:r>
                        <a:rPr lang="ko-KR" altLang="en-US" sz="1200" b="1" dirty="0"/>
                        <a:t>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434758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Factor 3 (</a:t>
                      </a:r>
                      <a:r>
                        <a:rPr lang="ko-KR" altLang="en-US" sz="1200" b="1" dirty="0"/>
                        <a:t>저녁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18 </a:t>
                      </a:r>
                      <a:r>
                        <a:rPr lang="ko-KR" altLang="en-US" sz="1200" b="1" dirty="0"/>
                        <a:t>시 </a:t>
                      </a:r>
                      <a:r>
                        <a:rPr lang="en-US" altLang="ko-KR" sz="1200" b="1" dirty="0"/>
                        <a:t>~ 22 </a:t>
                      </a:r>
                      <a:r>
                        <a:rPr lang="ko-KR" altLang="en-US" sz="1200" b="1" dirty="0"/>
                        <a:t>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7780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B3E3BF3-8E17-888A-51F9-4FB3BBBE1B66}"/>
              </a:ext>
            </a:extLst>
          </p:cNvPr>
          <p:cNvSpPr txBox="1"/>
          <p:nvPr/>
        </p:nvSpPr>
        <p:spPr>
          <a:xfrm>
            <a:off x="6263851" y="18398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FA </a:t>
            </a:r>
            <a:r>
              <a:rPr lang="ko-KR" altLang="en-US" b="1" dirty="0"/>
              <a:t>분석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872112-231D-A0FD-7100-16C3AAAB60E5}"/>
              </a:ext>
            </a:extLst>
          </p:cNvPr>
          <p:cNvCxnSpPr>
            <a:cxnSpLocks/>
          </p:cNvCxnSpPr>
          <p:nvPr/>
        </p:nvCxnSpPr>
        <p:spPr>
          <a:xfrm>
            <a:off x="6469591" y="3832798"/>
            <a:ext cx="15364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4A8A9C5-830A-8FC3-7D2A-BB5FA0CEF4BD}"/>
              </a:ext>
            </a:extLst>
          </p:cNvPr>
          <p:cNvCxnSpPr>
            <a:cxnSpLocks/>
          </p:cNvCxnSpPr>
          <p:nvPr/>
        </p:nvCxnSpPr>
        <p:spPr>
          <a:xfrm>
            <a:off x="6481020" y="5010088"/>
            <a:ext cx="15250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A29D1E5-4470-D2E3-A49C-3232816636A7}"/>
              </a:ext>
            </a:extLst>
          </p:cNvPr>
          <p:cNvSpPr txBox="1"/>
          <p:nvPr/>
        </p:nvSpPr>
        <p:spPr>
          <a:xfrm>
            <a:off x="6263851" y="22648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Promax </a:t>
            </a:r>
            <a:r>
              <a:rPr lang="ko-KR" altLang="en-US" b="1" dirty="0"/>
              <a:t>사각 회전 사용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F4722E-CA52-945F-28B6-1E0BFB6C62ED}"/>
              </a:ext>
            </a:extLst>
          </p:cNvPr>
          <p:cNvSpPr txBox="1"/>
          <p:nvPr/>
        </p:nvSpPr>
        <p:spPr>
          <a:xfrm>
            <a:off x="8467089" y="4589615"/>
            <a:ext cx="338595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5488" lvl="2"/>
            <a:r>
              <a:rPr lang="ko-KR" altLang="en-US" sz="1400" dirty="0">
                <a:solidFill>
                  <a:srgbClr val="212121"/>
                </a:solidFill>
                <a:latin typeface="+mn-ea"/>
              </a:rPr>
              <a:t>날짜마다 생활인구가 밀집하는 시간대가 다를 것</a:t>
            </a:r>
            <a:endParaRPr lang="en-US" altLang="ko-KR" sz="1400" dirty="0">
              <a:solidFill>
                <a:srgbClr val="212121"/>
              </a:solidFill>
              <a:latin typeface="+mn-ea"/>
            </a:endParaRPr>
          </a:p>
          <a:p>
            <a:pPr marL="475488" lvl="2"/>
            <a:r>
              <a:rPr lang="en-US" altLang="ko-KR" sz="1400" dirty="0">
                <a:solidFill>
                  <a:srgbClr val="212121"/>
                </a:solidFill>
                <a:latin typeface="+mn-ea"/>
              </a:rPr>
              <a:t>ex) </a:t>
            </a:r>
            <a:r>
              <a:rPr lang="ko-KR" altLang="en-US" sz="1400" dirty="0">
                <a:solidFill>
                  <a:srgbClr val="212121"/>
                </a:solidFill>
                <a:latin typeface="+mn-ea"/>
              </a:rPr>
              <a:t>공휴일</a:t>
            </a:r>
            <a:r>
              <a:rPr lang="en-US" altLang="ko-KR" sz="1400" dirty="0">
                <a:solidFill>
                  <a:srgbClr val="21212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212121"/>
                </a:solidFill>
                <a:latin typeface="+mn-ea"/>
              </a:rPr>
              <a:t>평일</a:t>
            </a:r>
            <a:r>
              <a:rPr lang="en-US" altLang="ko-KR" sz="1400" dirty="0">
                <a:solidFill>
                  <a:srgbClr val="21212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212121"/>
                </a:solidFill>
                <a:latin typeface="+mn-ea"/>
              </a:rPr>
              <a:t>일요일</a:t>
            </a:r>
            <a:endParaRPr lang="en-US" altLang="ko-KR" sz="1400" dirty="0">
              <a:solidFill>
                <a:srgbClr val="212121"/>
              </a:solidFill>
              <a:latin typeface="+mn-ea"/>
            </a:endParaRPr>
          </a:p>
          <a:p>
            <a:pPr marL="475488" lvl="2"/>
            <a:endParaRPr lang="en-US" altLang="ko-KR" sz="1400" dirty="0">
              <a:solidFill>
                <a:srgbClr val="212121"/>
              </a:solidFill>
              <a:latin typeface="+mn-ea"/>
            </a:endParaRPr>
          </a:p>
          <a:p>
            <a:pPr marL="475488" lvl="2"/>
            <a:r>
              <a:rPr lang="ko-KR" altLang="en-US" sz="1400" dirty="0" err="1">
                <a:solidFill>
                  <a:srgbClr val="212121"/>
                </a:solidFill>
                <a:latin typeface="+mn-ea"/>
              </a:rPr>
              <a:t>날짜별</a:t>
            </a:r>
            <a:r>
              <a:rPr lang="ko-KR" altLang="en-US" sz="1400" dirty="0">
                <a:solidFill>
                  <a:srgbClr val="212121"/>
                </a:solidFill>
                <a:latin typeface="+mn-ea"/>
              </a:rPr>
              <a:t> 각 </a:t>
            </a:r>
            <a:r>
              <a:rPr lang="en-US" altLang="ko-KR" sz="1400" dirty="0">
                <a:solidFill>
                  <a:srgbClr val="212121"/>
                </a:solidFill>
                <a:latin typeface="+mn-ea"/>
              </a:rPr>
              <a:t>Factors</a:t>
            </a:r>
            <a:r>
              <a:rPr lang="ko-KR" altLang="en-US" sz="1400" dirty="0">
                <a:solidFill>
                  <a:srgbClr val="212121"/>
                </a:solidFill>
                <a:latin typeface="+mn-ea"/>
              </a:rPr>
              <a:t>와의 연관성 분석</a:t>
            </a:r>
            <a:endParaRPr lang="en-US" altLang="ko-KR" sz="1400" dirty="0">
              <a:solidFill>
                <a:srgbClr val="212121"/>
              </a:solidFill>
              <a:latin typeface="+mn-ea"/>
            </a:endParaRPr>
          </a:p>
          <a:p>
            <a:pPr marL="475488" lvl="2"/>
            <a:endParaRPr lang="en-US" altLang="ko-KR" dirty="0">
              <a:solidFill>
                <a:srgbClr val="212121"/>
              </a:solidFill>
              <a:latin typeface="Roboto" panose="02000000000000000000" pitchFamily="2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F682AF6-D90F-8A36-5385-F4EC9B0E3053}"/>
              </a:ext>
            </a:extLst>
          </p:cNvPr>
          <p:cNvCxnSpPr>
            <a:cxnSpLocks/>
          </p:cNvCxnSpPr>
          <p:nvPr/>
        </p:nvCxnSpPr>
        <p:spPr>
          <a:xfrm>
            <a:off x="6481020" y="5670488"/>
            <a:ext cx="15250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28EA58-CAFB-3E65-6CBD-9677E8CC50AF}"/>
              </a:ext>
            </a:extLst>
          </p:cNvPr>
          <p:cNvSpPr/>
          <p:nvPr/>
        </p:nvSpPr>
        <p:spPr>
          <a:xfrm>
            <a:off x="8803365" y="2073282"/>
            <a:ext cx="2729850" cy="11063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08724672-9498-147C-A50A-A2925B6B9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854" y="2024556"/>
            <a:ext cx="2668361" cy="1243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5870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var(--colab-code-font-family)"/>
              </a:rPr>
              <a:t>사각(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var(--colab-code-font-family)"/>
              </a:rPr>
              <a:t>oblique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var(--colab-code-font-family)"/>
              </a:rPr>
              <a:t>) 회전: 요인 축 간의 관계를 어느 정도 허용하는, 다소 유연한 방법으로, 요인들 사이의 상관이 존재함을 받아들이고 회전에 반영. 공분산(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var(--colab-code-font-family)"/>
              </a:rPr>
              <a:t>covariance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var(--colab-code-font-family)"/>
              </a:rPr>
              <a:t>)이 존재할 수 있음.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008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90710-E914-6811-60C9-082E3C9B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Results &amp; Analysis (</a:t>
            </a:r>
            <a:r>
              <a:rPr lang="ko-KR" altLang="en-US" b="1" dirty="0"/>
              <a:t>미아동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11943016-D564-2E41-9E99-37C5A0213F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9287918"/>
              </p:ext>
            </p:extLst>
          </p:nvPr>
        </p:nvGraphicFramePr>
        <p:xfrm>
          <a:off x="544831" y="2442417"/>
          <a:ext cx="5520691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894">
                  <a:extLst>
                    <a:ext uri="{9D8B030D-6E8A-4147-A177-3AD203B41FA5}">
                      <a16:colId xmlns:a16="http://schemas.microsoft.com/office/drawing/2014/main" val="4229129165"/>
                    </a:ext>
                  </a:extLst>
                </a:gridCol>
                <a:gridCol w="950894">
                  <a:extLst>
                    <a:ext uri="{9D8B030D-6E8A-4147-A177-3AD203B41FA5}">
                      <a16:colId xmlns:a16="http://schemas.microsoft.com/office/drawing/2014/main" val="2315196712"/>
                    </a:ext>
                  </a:extLst>
                </a:gridCol>
                <a:gridCol w="950894">
                  <a:extLst>
                    <a:ext uri="{9D8B030D-6E8A-4147-A177-3AD203B41FA5}">
                      <a16:colId xmlns:a16="http://schemas.microsoft.com/office/drawing/2014/main" val="3238915274"/>
                    </a:ext>
                  </a:extLst>
                </a:gridCol>
                <a:gridCol w="950894">
                  <a:extLst>
                    <a:ext uri="{9D8B030D-6E8A-4147-A177-3AD203B41FA5}">
                      <a16:colId xmlns:a16="http://schemas.microsoft.com/office/drawing/2014/main" val="3716786722"/>
                    </a:ext>
                  </a:extLst>
                </a:gridCol>
                <a:gridCol w="798855">
                  <a:extLst>
                    <a:ext uri="{9D8B030D-6E8A-4147-A177-3AD203B41FA5}">
                      <a16:colId xmlns:a16="http://schemas.microsoft.com/office/drawing/2014/main" val="104597938"/>
                    </a:ext>
                  </a:extLst>
                </a:gridCol>
                <a:gridCol w="918260">
                  <a:extLst>
                    <a:ext uri="{9D8B030D-6E8A-4147-A177-3AD203B41FA5}">
                      <a16:colId xmlns:a16="http://schemas.microsoft.com/office/drawing/2014/main" val="846629304"/>
                    </a:ext>
                  </a:extLst>
                </a:gridCol>
              </a:tblGrid>
              <a:tr h="456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Group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Number</a:t>
                      </a:r>
                      <a:r>
                        <a:rPr lang="ko-KR" altLang="en-US" sz="1300" b="1" dirty="0"/>
                        <a:t> </a:t>
                      </a:r>
                      <a:r>
                        <a:rPr lang="en-US" altLang="ko-KR" sz="1300" b="1" dirty="0"/>
                        <a:t>of</a:t>
                      </a:r>
                      <a:r>
                        <a:rPr lang="ko-KR" altLang="en-US" sz="1300" b="1" dirty="0"/>
                        <a:t> </a:t>
                      </a:r>
                      <a:r>
                        <a:rPr lang="en-US" altLang="ko-KR" sz="1300" b="1" dirty="0"/>
                        <a:t>Days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Factor 1</a:t>
                      </a:r>
                    </a:p>
                    <a:p>
                      <a:pPr algn="ctr" latinLnBrk="1"/>
                      <a:r>
                        <a:rPr lang="en-US" altLang="ko-KR" sz="1300" b="1" dirty="0"/>
                        <a:t>(</a:t>
                      </a:r>
                      <a:r>
                        <a:rPr lang="ko-KR" altLang="en-US" sz="1300" b="1" dirty="0"/>
                        <a:t>밤</a:t>
                      </a:r>
                      <a:r>
                        <a:rPr lang="en-US" altLang="ko-KR" sz="1300" b="1" dirty="0"/>
                        <a:t>)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Factor 2</a:t>
                      </a:r>
                    </a:p>
                    <a:p>
                      <a:pPr algn="ctr" latinLnBrk="1"/>
                      <a:r>
                        <a:rPr lang="en-US" altLang="ko-KR" sz="1300" b="1" dirty="0"/>
                        <a:t>(</a:t>
                      </a:r>
                      <a:r>
                        <a:rPr lang="ko-KR" altLang="en-US" sz="1300" b="1" dirty="0"/>
                        <a:t>낮</a:t>
                      </a:r>
                      <a:r>
                        <a:rPr lang="en-US" altLang="ko-KR" sz="1300" b="1" dirty="0"/>
                        <a:t>)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Factor 3</a:t>
                      </a:r>
                    </a:p>
                    <a:p>
                      <a:pPr algn="ctr" latinLnBrk="1"/>
                      <a:r>
                        <a:rPr lang="en-US" altLang="ko-KR" sz="1300" b="1" dirty="0"/>
                        <a:t>(</a:t>
                      </a:r>
                      <a:r>
                        <a:rPr lang="ko-KR" altLang="en-US" sz="1300" b="1" dirty="0"/>
                        <a:t>저녁</a:t>
                      </a:r>
                      <a:r>
                        <a:rPr lang="en-US" altLang="ko-KR" sz="1300" b="1" dirty="0"/>
                        <a:t>)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실루엣 </a:t>
                      </a:r>
                      <a:endParaRPr lang="en-US" altLang="ko-KR" sz="1300" b="1" dirty="0"/>
                    </a:p>
                    <a:p>
                      <a:pPr algn="ctr" latinLnBrk="1"/>
                      <a:r>
                        <a:rPr lang="ko-KR" altLang="en-US" sz="1300" b="1" dirty="0"/>
                        <a:t>스코어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541835"/>
                  </a:ext>
                </a:extLst>
              </a:tr>
              <a:tr h="22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Group 1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135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0.864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0.47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3775278"/>
                  </a:ext>
                </a:extLst>
              </a:tr>
              <a:tr h="2333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Group 2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230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-0.521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-0.507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-0.549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0.37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00972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AA0E8E8-C720-0C6A-8AE8-A2F3AD7BFEDF}"/>
              </a:ext>
            </a:extLst>
          </p:cNvPr>
          <p:cNvSpPr txBox="1"/>
          <p:nvPr/>
        </p:nvSpPr>
        <p:spPr>
          <a:xfrm>
            <a:off x="514350" y="1789988"/>
            <a:ext cx="5612129" cy="994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계층적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클러스터링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거리 계산에 따른</a:t>
            </a: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Clustering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Ward, Euclidean </a:t>
            </a:r>
            <a:r>
              <a:rPr lang="ko-KR" altLang="en-US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적용</a:t>
            </a:r>
            <a:endParaRPr lang="en-US" altLang="ko-KR" sz="14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513FA6-F007-5897-0302-DF9CF40FFB22}"/>
              </a:ext>
            </a:extLst>
          </p:cNvPr>
          <p:cNvSpPr txBox="1"/>
          <p:nvPr/>
        </p:nvSpPr>
        <p:spPr>
          <a:xfrm>
            <a:off x="3216118" y="3723090"/>
            <a:ext cx="30900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200" b="1" dirty="0"/>
              <a:t>그룹별 주요 </a:t>
            </a:r>
            <a:r>
              <a:rPr lang="en-US" altLang="ko-KR" sz="1200" b="1" dirty="0"/>
              <a:t>Factor</a:t>
            </a:r>
          </a:p>
          <a:p>
            <a:pPr latinLnBrk="1"/>
            <a:endParaRPr lang="en-US" altLang="ko-KR" sz="1200" b="1" dirty="0"/>
          </a:p>
          <a:p>
            <a:pPr latinLnBrk="1"/>
            <a:r>
              <a:rPr lang="en-US" altLang="ko-KR" sz="1200" b="1" dirty="0"/>
              <a:t>Group 1 : |Factor3| &gt; |Factor1| &gt; |Factor2| </a:t>
            </a:r>
          </a:p>
          <a:p>
            <a:pPr latinLnBrk="1"/>
            <a:r>
              <a:rPr lang="en-US" altLang="ko-KR" sz="1200" b="1" dirty="0"/>
              <a:t>Group 2 :  |Factor3| &gt; |Factor1| &gt; |Factor2| </a:t>
            </a:r>
            <a:endParaRPr lang="ko-KR" altLang="en-US" sz="1050" b="0" dirty="0"/>
          </a:p>
          <a:p>
            <a:pPr algn="ctr" latinLnBrk="1"/>
            <a:endParaRPr lang="ko-KR" altLang="en-US" sz="1200" b="0" dirty="0"/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057DE40D-DECD-DAFD-2E78-6D9898E69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064900"/>
              </p:ext>
            </p:extLst>
          </p:nvPr>
        </p:nvGraphicFramePr>
        <p:xfrm>
          <a:off x="535991" y="3886666"/>
          <a:ext cx="2664410" cy="2199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D9C1DDD-1431-8BAB-BED1-F6122A068EC9}"/>
              </a:ext>
            </a:extLst>
          </p:cNvPr>
          <p:cNvSpPr txBox="1"/>
          <p:nvPr/>
        </p:nvSpPr>
        <p:spPr>
          <a:xfrm>
            <a:off x="3393440" y="524317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200" b="1" dirty="0"/>
              <a:t>그룹 정의</a:t>
            </a:r>
            <a:r>
              <a:rPr lang="en-US" altLang="ko-KR" sz="1200" b="1" dirty="0"/>
              <a:t>)</a:t>
            </a:r>
          </a:p>
          <a:p>
            <a:pPr latinLnBrk="1"/>
            <a:endParaRPr lang="en-US" altLang="ko-KR" sz="1200" b="1" dirty="0"/>
          </a:p>
          <a:p>
            <a:pPr latinLnBrk="1"/>
            <a:r>
              <a:rPr lang="en-US" altLang="ko-KR" sz="1200" b="1" dirty="0"/>
              <a:t>Group1  3</a:t>
            </a:r>
            <a:r>
              <a:rPr lang="ko-KR" altLang="en-US" sz="1200" b="1" dirty="0"/>
              <a:t>월</a:t>
            </a:r>
            <a:r>
              <a:rPr lang="en-US" altLang="ko-KR" sz="1200" b="1" dirty="0"/>
              <a:t>~9</a:t>
            </a:r>
            <a:r>
              <a:rPr lang="ko-KR" altLang="en-US" sz="1200" b="1" dirty="0"/>
              <a:t>월 평일</a:t>
            </a:r>
            <a:endParaRPr lang="en-US" altLang="ko-KR" sz="1200" b="1" dirty="0"/>
          </a:p>
          <a:p>
            <a:pPr latinLnBrk="1"/>
            <a:r>
              <a:rPr lang="en-US" altLang="ko-KR" sz="1200" b="1" dirty="0"/>
              <a:t>Group2  3</a:t>
            </a:r>
            <a:r>
              <a:rPr lang="ko-KR" altLang="en-US" sz="1200" b="1" dirty="0"/>
              <a:t>월</a:t>
            </a:r>
            <a:r>
              <a:rPr lang="en-US" altLang="ko-KR" sz="1200" b="1" dirty="0"/>
              <a:t>~9</a:t>
            </a:r>
            <a:r>
              <a:rPr lang="ko-KR" altLang="en-US" sz="1200" b="1" dirty="0"/>
              <a:t>월 주말 및 공휴일 </a:t>
            </a:r>
            <a:r>
              <a:rPr lang="en-US" altLang="ko-KR" sz="1200" b="1" dirty="0"/>
              <a:t>&amp; </a:t>
            </a:r>
            <a:r>
              <a:rPr lang="ko-KR" altLang="en-US" sz="1200" b="1" dirty="0"/>
              <a:t>겨울</a:t>
            </a:r>
            <a:endParaRPr lang="en-US" altLang="ko-KR" sz="1200" b="1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6B92D80-07E5-9777-F339-E9B4309A0052}"/>
              </a:ext>
            </a:extLst>
          </p:cNvPr>
          <p:cNvSpPr/>
          <p:nvPr/>
        </p:nvSpPr>
        <p:spPr>
          <a:xfrm rot="5400000">
            <a:off x="4410076" y="4929404"/>
            <a:ext cx="390525" cy="292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8E40D4D-6CB1-21B7-4E55-01080F1535B6}"/>
              </a:ext>
            </a:extLst>
          </p:cNvPr>
          <p:cNvCxnSpPr/>
          <p:nvPr/>
        </p:nvCxnSpPr>
        <p:spPr>
          <a:xfrm>
            <a:off x="6126480" y="2043613"/>
            <a:ext cx="0" cy="386320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8241A1-810B-F1A3-1363-D79200246251}"/>
              </a:ext>
            </a:extLst>
          </p:cNvPr>
          <p:cNvSpPr txBox="1"/>
          <p:nvPr/>
        </p:nvSpPr>
        <p:spPr>
          <a:xfrm>
            <a:off x="6332107" y="5353821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&lt;Cluster </a:t>
            </a:r>
            <a:r>
              <a:rPr lang="ko-KR" altLang="en-US" sz="105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별 생활인구 추이 자료</a:t>
            </a:r>
            <a:r>
              <a:rPr lang="en-US" altLang="ko-KR" sz="105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  <a:endParaRPr lang="ko-KR" altLang="en-US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29336-F87D-9762-08A6-77C501359FE1}"/>
              </a:ext>
            </a:extLst>
          </p:cNvPr>
          <p:cNvSpPr txBox="1"/>
          <p:nvPr/>
        </p:nvSpPr>
        <p:spPr>
          <a:xfrm>
            <a:off x="8895256" y="3784517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&lt;Cluster </a:t>
            </a:r>
            <a:r>
              <a:rPr kumimoji="0" lang="ko-KR" altLang="en-US" sz="105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별 생활인구 </a:t>
            </a:r>
            <a:r>
              <a:rPr kumimoji="0" lang="en-US" altLang="ko-KR" sz="105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kumimoji="0" lang="ko-KR" altLang="en-US" sz="105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평균치 자료</a:t>
            </a:r>
            <a:r>
              <a:rPr kumimoji="0" lang="en-US" altLang="ko-KR" sz="105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CF74CE-D760-511A-99FE-95F0ACEDF471}"/>
              </a:ext>
            </a:extLst>
          </p:cNvPr>
          <p:cNvSpPr txBox="1"/>
          <p:nvPr/>
        </p:nvSpPr>
        <p:spPr>
          <a:xfrm>
            <a:off x="8663464" y="4158035"/>
            <a:ext cx="314928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Cluster </a:t>
            </a:r>
            <a:r>
              <a:rPr lang="ko-KR" altLang="en-US" b="1" dirty="0"/>
              <a:t>선정</a:t>
            </a:r>
            <a:r>
              <a:rPr lang="en-US" altLang="ko-KR" b="1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/>
              <a:t>Cluster 1</a:t>
            </a:r>
            <a:r>
              <a:rPr lang="ko-KR" altLang="en-US" sz="1200" dirty="0"/>
              <a:t>과 </a:t>
            </a:r>
            <a:r>
              <a:rPr lang="en-US" altLang="ko-KR" sz="1200" dirty="0"/>
              <a:t>Cluster</a:t>
            </a:r>
            <a:r>
              <a:rPr lang="ko-KR" altLang="en-US" sz="1200" dirty="0"/>
              <a:t> </a:t>
            </a:r>
            <a:r>
              <a:rPr lang="en-US" altLang="ko-KR" sz="1200" dirty="0"/>
              <a:t>2</a:t>
            </a:r>
            <a:r>
              <a:rPr lang="ko-KR" altLang="en-US" sz="1200" dirty="0"/>
              <a:t>가 비슷한 고령층 생활인구 변화 추이를 보이지만</a:t>
            </a:r>
            <a:r>
              <a:rPr lang="en-US" altLang="ko-KR" sz="1200" dirty="0"/>
              <a:t>, Cluster 1</a:t>
            </a:r>
            <a:r>
              <a:rPr lang="ko-KR" altLang="en-US" sz="1200" dirty="0"/>
              <a:t>이 전반적으로 높은 생활인구를 보이는 것을 알 수 있다</a:t>
            </a:r>
            <a:r>
              <a:rPr lang="en-US" altLang="ko-KR" sz="12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CC42D7-0356-EA08-E0A2-ADD96C4042C1}"/>
              </a:ext>
            </a:extLst>
          </p:cNvPr>
          <p:cNvSpPr txBox="1"/>
          <p:nvPr/>
        </p:nvSpPr>
        <p:spPr>
          <a:xfrm>
            <a:off x="8684484" y="5599704"/>
            <a:ext cx="3528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Cluster 1</a:t>
            </a:r>
            <a:r>
              <a:rPr lang="ko-KR" altLang="en-US" sz="1200" dirty="0"/>
              <a:t>에 해당하는 날짜 중</a:t>
            </a:r>
            <a:endParaRPr lang="en-US" altLang="ko-KR" sz="1200" dirty="0"/>
          </a:p>
          <a:p>
            <a:r>
              <a:rPr lang="ko-KR" altLang="en-US" sz="1200" dirty="0"/>
              <a:t>생활인구가 최대치를 가지는 시간들의 평균</a:t>
            </a:r>
            <a:endParaRPr lang="en-US" altLang="ko-KR" sz="1200" dirty="0"/>
          </a:p>
          <a:p>
            <a:r>
              <a:rPr lang="en-US" altLang="ko-KR" sz="1200" b="0" i="0" dirty="0">
                <a:effectLst/>
                <a:latin typeface="Courier New" panose="02070309020205020404" pitchFamily="49" charset="0"/>
              </a:rPr>
              <a:t>= 16.2</a:t>
            </a:r>
            <a:endParaRPr lang="en-US" altLang="ko-KR" sz="1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C39666-8F9E-664A-1EA5-3972B363B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876" y="2692889"/>
            <a:ext cx="2160000" cy="116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4CE301C-E558-5E6A-EDA0-260B9C996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876" y="4029963"/>
            <a:ext cx="2160000" cy="116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515129A-02EE-7828-6C05-A3DF31E0B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158" y="1988906"/>
            <a:ext cx="3123492" cy="168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013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82E5C3B-9C6F-3B49-E6C7-59FCCC438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902" y="2631980"/>
            <a:ext cx="2297640" cy="353784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79C230B-9E8D-2FD3-D3BD-006EDDB6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Results &amp; Analysis(</a:t>
            </a:r>
            <a:r>
              <a:rPr lang="ko-KR" altLang="en-US" b="1" dirty="0"/>
              <a:t>삼양동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1BFB92-BC77-8ABE-DCA5-2EAA32CE50D6}"/>
              </a:ext>
            </a:extLst>
          </p:cNvPr>
          <p:cNvSpPr txBox="1"/>
          <p:nvPr/>
        </p:nvSpPr>
        <p:spPr>
          <a:xfrm>
            <a:off x="658785" y="1839890"/>
            <a:ext cx="2974592" cy="2187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4572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탐색적 요인 분석 전 검정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kumimoji="0" lang="ko-KR" altLang="ko-KR" sz="1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1) KMO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측정값은 데이터 세트에서 요인 분석을 수행하는 데 적합한지 여부를 평가합니다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0.971 (</a:t>
            </a:r>
            <a:r>
              <a:rPr kumimoji="0" lang="ko-KR" altLang="en-US" sz="1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매우 적합</a:t>
            </a:r>
            <a:r>
              <a:rPr kumimoji="0" lang="en-US" altLang="ko-KR" sz="1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1B6AA-1DA5-1BA6-1C73-7DEC2E54AC6C}"/>
              </a:ext>
            </a:extLst>
          </p:cNvPr>
          <p:cNvSpPr txBox="1"/>
          <p:nvPr/>
        </p:nvSpPr>
        <p:spPr>
          <a:xfrm>
            <a:off x="658785" y="3953004"/>
            <a:ext cx="3583678" cy="1566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4572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Factor 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개수 설정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kumimoji="0" lang="ko-KR" altLang="ko-KR" sz="2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4572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1) Eigen Value </a:t>
            </a: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 고려 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- 3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endParaRPr kumimoji="0" lang="ko-KR" altLang="ko-KR" sz="20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4572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2) Scree plot 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고려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- 3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endParaRPr kumimoji="0" lang="en-US" altLang="ko-KR" sz="2000" b="1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84319-CE00-5E85-4692-254178611609}"/>
              </a:ext>
            </a:extLst>
          </p:cNvPr>
          <p:cNvSpPr txBox="1"/>
          <p:nvPr/>
        </p:nvSpPr>
        <p:spPr>
          <a:xfrm>
            <a:off x="3253304" y="1952456"/>
            <a:ext cx="292818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2) Bartlett Test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세트에서 변수들 간 상관 관계가 있는지 여부를 확인합니다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kumimoji="0" lang="ko-KR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상관관계가 낮으면 요인 분석의 유용성이 낮아질 수 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0.0</a:t>
            </a:r>
            <a:endParaRPr kumimoji="0" lang="ko-KR" altLang="ko-KR" sz="1400" b="1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848D4E1-1E4A-AAD5-EEAF-693F80E32C05}"/>
              </a:ext>
            </a:extLst>
          </p:cNvPr>
          <p:cNvCxnSpPr/>
          <p:nvPr/>
        </p:nvCxnSpPr>
        <p:spPr>
          <a:xfrm>
            <a:off x="6126480" y="2043613"/>
            <a:ext cx="0" cy="386320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B3E3BF3-8E17-888A-51F9-4FB3BBBE1B66}"/>
              </a:ext>
            </a:extLst>
          </p:cNvPr>
          <p:cNvSpPr txBox="1"/>
          <p:nvPr/>
        </p:nvSpPr>
        <p:spPr>
          <a:xfrm>
            <a:off x="6263851" y="18398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FA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분석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36D6E4-AF92-88F1-1AA3-366D75B6A8D0}"/>
              </a:ext>
            </a:extLst>
          </p:cNvPr>
          <p:cNvSpPr txBox="1"/>
          <p:nvPr/>
        </p:nvSpPr>
        <p:spPr>
          <a:xfrm>
            <a:off x="8408633" y="3904556"/>
            <a:ext cx="33859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5488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맑은 고딕" panose="020B0503020000020004" pitchFamily="50" charset="-127"/>
                <a:cs typeface="+mn-cs"/>
              </a:rPr>
              <a:t>0.769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맑은 고딕" panose="020B0503020000020004" pitchFamily="50" charset="-127"/>
                <a:cs typeface="+mn-cs"/>
              </a:rPr>
              <a:t>총분산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맑은 고딕" panose="020B0503020000020004" pitchFamily="50" charset="-127"/>
                <a:cs typeface="+mn-cs"/>
              </a:rPr>
              <a:t>설명율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맑은 고딕" panose="020B0503020000020004" pitchFamily="50" charset="-127"/>
                <a:cs typeface="+mn-cs"/>
              </a:rPr>
              <a:t> 수치를 보임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" panose="02000000000000000000" pitchFamily="2" charset="0"/>
              <a:ea typeface="맑은 고딕" panose="020B0503020000020004" pitchFamily="50" charset="-127"/>
              <a:cs typeface="+mn-cs"/>
            </a:endParaRPr>
          </a:p>
          <a:p>
            <a:pPr marL="475488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" panose="02000000000000000000" pitchFamily="2" charset="0"/>
              <a:ea typeface="맑은 고딕" panose="020B0503020000020004" pitchFamily="50" charset="-127"/>
              <a:cs typeface="+mn-cs"/>
            </a:endParaRPr>
          </a:p>
          <a:p>
            <a:pPr marL="475488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" panose="02000000000000000000" pitchFamily="2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9D1E5-4470-D2E3-A49C-3232816636A7}"/>
              </a:ext>
            </a:extLst>
          </p:cNvPr>
          <p:cNvSpPr txBox="1"/>
          <p:nvPr/>
        </p:nvSpPr>
        <p:spPr>
          <a:xfrm>
            <a:off x="6263851" y="22648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Promax </a:t>
            </a:r>
            <a:r>
              <a:rPr lang="ko-KR" altLang="en-US" b="1" dirty="0">
                <a:solidFill>
                  <a:srgbClr val="000000"/>
                </a:solidFill>
                <a:latin typeface="Calibri" panose="020F0502020204030204"/>
                <a:ea typeface="맑은 고딕" panose="020B0503020000020004" pitchFamily="50" charset="-127"/>
              </a:rPr>
              <a:t>사각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회전 사용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F4722E-CA52-945F-28B6-1E0BFB6C62ED}"/>
              </a:ext>
            </a:extLst>
          </p:cNvPr>
          <p:cNvSpPr txBox="1"/>
          <p:nvPr/>
        </p:nvSpPr>
        <p:spPr>
          <a:xfrm>
            <a:off x="8408633" y="4400902"/>
            <a:ext cx="338595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5488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날짜마다 생활인구가 밀집하는 시간대가 다를 것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75488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ex)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공휴일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평일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일요일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75488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75488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날짜별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각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Factors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와의 연관성 분석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75488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" panose="02000000000000000000" pitchFamily="2" charset="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09BC8E-DBEA-DE36-408A-7932BEF5012E}"/>
              </a:ext>
            </a:extLst>
          </p:cNvPr>
          <p:cNvCxnSpPr>
            <a:cxnSpLocks/>
          </p:cNvCxnSpPr>
          <p:nvPr/>
        </p:nvCxnSpPr>
        <p:spPr>
          <a:xfrm>
            <a:off x="6596985" y="4907312"/>
            <a:ext cx="16016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B17362A-E6A9-565D-E9FC-BD716B76E5FD}"/>
              </a:ext>
            </a:extLst>
          </p:cNvPr>
          <p:cNvCxnSpPr>
            <a:cxnSpLocks/>
          </p:cNvCxnSpPr>
          <p:nvPr/>
        </p:nvCxnSpPr>
        <p:spPr>
          <a:xfrm>
            <a:off x="6577716" y="3503462"/>
            <a:ext cx="16511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내용 개체 틀 22">
            <a:extLst>
              <a:ext uri="{FF2B5EF4-FFF2-40B4-BE49-F238E27FC236}">
                <a16:creationId xmlns:a16="http://schemas.microsoft.com/office/drawing/2014/main" id="{4CC77C46-0ACD-90E2-A259-4D228C5DAE5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934013" y="2571936"/>
          <a:ext cx="2599202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601">
                  <a:extLst>
                    <a:ext uri="{9D8B030D-6E8A-4147-A177-3AD203B41FA5}">
                      <a16:colId xmlns:a16="http://schemas.microsoft.com/office/drawing/2014/main" val="4005494717"/>
                    </a:ext>
                  </a:extLst>
                </a:gridCol>
                <a:gridCol w="1299601">
                  <a:extLst>
                    <a:ext uri="{9D8B030D-6E8A-4147-A177-3AD203B41FA5}">
                      <a16:colId xmlns:a16="http://schemas.microsoft.com/office/drawing/2014/main" val="1726282376"/>
                    </a:ext>
                  </a:extLst>
                </a:gridCol>
              </a:tblGrid>
              <a:tr h="2693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Factor 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설명 시간대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704628"/>
                  </a:ext>
                </a:extLst>
              </a:tr>
              <a:tr h="2693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Factor 1(</a:t>
                      </a:r>
                      <a:r>
                        <a:rPr lang="ko-KR" altLang="en-US" sz="1400" b="1" dirty="0"/>
                        <a:t>새벽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00 </a:t>
                      </a:r>
                      <a:r>
                        <a:rPr lang="ko-KR" altLang="en-US" sz="1400" b="1" dirty="0"/>
                        <a:t>시 </a:t>
                      </a:r>
                      <a:r>
                        <a:rPr lang="en-US" altLang="ko-KR" sz="1400" b="1" dirty="0"/>
                        <a:t>~ 05 </a:t>
                      </a:r>
                      <a:r>
                        <a:rPr lang="ko-KR" altLang="en-US" sz="1400" b="1" dirty="0"/>
                        <a:t>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878931"/>
                  </a:ext>
                </a:extLst>
              </a:tr>
              <a:tr h="2693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Factor 2(</a:t>
                      </a:r>
                      <a:r>
                        <a:rPr lang="ko-KR" altLang="en-US" sz="1400" b="1" dirty="0"/>
                        <a:t>낮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06 </a:t>
                      </a:r>
                      <a:r>
                        <a:rPr lang="ko-KR" altLang="en-US" sz="1400" b="1" dirty="0"/>
                        <a:t>시 </a:t>
                      </a:r>
                      <a:r>
                        <a:rPr lang="en-US" altLang="ko-KR" sz="1400" b="1" dirty="0"/>
                        <a:t> ~ 15 </a:t>
                      </a:r>
                      <a:r>
                        <a:rPr lang="ko-KR" altLang="en-US" sz="1400" b="1" dirty="0"/>
                        <a:t>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434758"/>
                  </a:ext>
                </a:extLst>
              </a:tr>
              <a:tr h="2693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Factor 3(</a:t>
                      </a:r>
                      <a:r>
                        <a:rPr lang="ko-KR" altLang="en-US" sz="1400" b="1" dirty="0"/>
                        <a:t>밤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16 </a:t>
                      </a:r>
                      <a:r>
                        <a:rPr lang="ko-KR" altLang="en-US" sz="1400" b="1" dirty="0"/>
                        <a:t>시 </a:t>
                      </a:r>
                      <a:r>
                        <a:rPr lang="en-US" altLang="ko-KR" sz="1400" b="1" dirty="0"/>
                        <a:t>~ 23 </a:t>
                      </a:r>
                      <a:r>
                        <a:rPr lang="ko-KR" altLang="en-US" sz="1400" b="1" dirty="0"/>
                        <a:t>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778089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FAB40CA-0A00-5F12-41E8-9552CFA2D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745" y="4241150"/>
            <a:ext cx="2145365" cy="168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35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90710-E914-6811-60C9-082E3C9B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Results &amp; Analysis(</a:t>
            </a:r>
            <a:r>
              <a:rPr lang="ko-KR" altLang="en-US" b="1" dirty="0"/>
              <a:t>삼양동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11943016-D564-2E41-9E99-37C5A0213FC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8653" y="2212309"/>
          <a:ext cx="5520691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894">
                  <a:extLst>
                    <a:ext uri="{9D8B030D-6E8A-4147-A177-3AD203B41FA5}">
                      <a16:colId xmlns:a16="http://schemas.microsoft.com/office/drawing/2014/main" val="4229129165"/>
                    </a:ext>
                  </a:extLst>
                </a:gridCol>
                <a:gridCol w="950894">
                  <a:extLst>
                    <a:ext uri="{9D8B030D-6E8A-4147-A177-3AD203B41FA5}">
                      <a16:colId xmlns:a16="http://schemas.microsoft.com/office/drawing/2014/main" val="2315196712"/>
                    </a:ext>
                  </a:extLst>
                </a:gridCol>
                <a:gridCol w="950894">
                  <a:extLst>
                    <a:ext uri="{9D8B030D-6E8A-4147-A177-3AD203B41FA5}">
                      <a16:colId xmlns:a16="http://schemas.microsoft.com/office/drawing/2014/main" val="3238915274"/>
                    </a:ext>
                  </a:extLst>
                </a:gridCol>
                <a:gridCol w="950894">
                  <a:extLst>
                    <a:ext uri="{9D8B030D-6E8A-4147-A177-3AD203B41FA5}">
                      <a16:colId xmlns:a16="http://schemas.microsoft.com/office/drawing/2014/main" val="3716786722"/>
                    </a:ext>
                  </a:extLst>
                </a:gridCol>
                <a:gridCol w="798855">
                  <a:extLst>
                    <a:ext uri="{9D8B030D-6E8A-4147-A177-3AD203B41FA5}">
                      <a16:colId xmlns:a16="http://schemas.microsoft.com/office/drawing/2014/main" val="104597938"/>
                    </a:ext>
                  </a:extLst>
                </a:gridCol>
                <a:gridCol w="918260">
                  <a:extLst>
                    <a:ext uri="{9D8B030D-6E8A-4147-A177-3AD203B41FA5}">
                      <a16:colId xmlns:a16="http://schemas.microsoft.com/office/drawing/2014/main" val="846629304"/>
                    </a:ext>
                  </a:extLst>
                </a:gridCol>
              </a:tblGrid>
              <a:tr h="456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Group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Number</a:t>
                      </a:r>
                      <a:r>
                        <a:rPr lang="ko-KR" altLang="en-US" sz="1300" b="1" dirty="0"/>
                        <a:t> </a:t>
                      </a:r>
                      <a:r>
                        <a:rPr lang="en-US" altLang="ko-KR" sz="1300" b="1" dirty="0"/>
                        <a:t>of</a:t>
                      </a:r>
                      <a:r>
                        <a:rPr lang="ko-KR" altLang="en-US" sz="1300" b="1" dirty="0"/>
                        <a:t> </a:t>
                      </a:r>
                      <a:r>
                        <a:rPr lang="en-US" altLang="ko-KR" sz="1300" b="1" dirty="0"/>
                        <a:t>Days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Factor 1</a:t>
                      </a:r>
                    </a:p>
                    <a:p>
                      <a:pPr algn="ctr" latinLnBrk="1"/>
                      <a:r>
                        <a:rPr lang="en-US" altLang="ko-KR" sz="1300" b="1" dirty="0"/>
                        <a:t>(</a:t>
                      </a:r>
                      <a:r>
                        <a:rPr lang="ko-KR" altLang="en-US" sz="1300" b="1" dirty="0"/>
                        <a:t>새벽</a:t>
                      </a:r>
                      <a:r>
                        <a:rPr lang="en-US" altLang="ko-KR" sz="1300" b="1" dirty="0"/>
                        <a:t>)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Factor 2</a:t>
                      </a:r>
                    </a:p>
                    <a:p>
                      <a:pPr algn="ctr" latinLnBrk="1"/>
                      <a:r>
                        <a:rPr lang="en-US" altLang="ko-KR" sz="1300" b="1" dirty="0"/>
                        <a:t>(</a:t>
                      </a:r>
                      <a:r>
                        <a:rPr lang="ko-KR" altLang="en-US" sz="1300" b="1" dirty="0"/>
                        <a:t>낮</a:t>
                      </a:r>
                      <a:r>
                        <a:rPr lang="en-US" altLang="ko-KR" sz="1300" b="1" dirty="0"/>
                        <a:t>)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Factor 3</a:t>
                      </a:r>
                    </a:p>
                    <a:p>
                      <a:pPr algn="ctr" latinLnBrk="1"/>
                      <a:r>
                        <a:rPr lang="en-US" altLang="ko-KR" sz="1300" b="1" dirty="0"/>
                        <a:t>(</a:t>
                      </a:r>
                      <a:r>
                        <a:rPr lang="ko-KR" altLang="en-US" sz="1300" b="1" dirty="0"/>
                        <a:t>밤</a:t>
                      </a:r>
                      <a:r>
                        <a:rPr lang="en-US" altLang="ko-KR" sz="1300" b="1" dirty="0"/>
                        <a:t>)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실루엣 </a:t>
                      </a:r>
                      <a:endParaRPr lang="en-US" altLang="ko-KR" sz="1300" b="1" dirty="0"/>
                    </a:p>
                    <a:p>
                      <a:pPr algn="ctr" latinLnBrk="1"/>
                      <a:r>
                        <a:rPr lang="ko-KR" altLang="en-US" sz="1300" b="1" dirty="0"/>
                        <a:t>스코어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541835"/>
                  </a:ext>
                </a:extLst>
              </a:tr>
              <a:tr h="22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Group 1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178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-0.627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-0.811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-0.821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0.458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3775278"/>
                  </a:ext>
                </a:extLst>
              </a:tr>
              <a:tr h="2333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Group 2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34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2.113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1.555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1.503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0.386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0097224"/>
                  </a:ext>
                </a:extLst>
              </a:tr>
              <a:tr h="22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Group 3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153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0.260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0.598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0.621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0.449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580342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AA0E8E8-C720-0C6A-8AE8-A2F3AD7BFEDF}"/>
              </a:ext>
            </a:extLst>
          </p:cNvPr>
          <p:cNvSpPr txBox="1"/>
          <p:nvPr/>
        </p:nvSpPr>
        <p:spPr>
          <a:xfrm>
            <a:off x="514350" y="1789988"/>
            <a:ext cx="6096000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클러스터링</a:t>
            </a:r>
            <a:r>
              <a:rPr kumimoji="0" lang="en-US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kumimoji="0" lang="ko-KR" altLang="ko-KR" sz="14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거리 계산에 따른</a:t>
            </a:r>
            <a:r>
              <a:rPr kumimoji="0" lang="en-US" altLang="ko-KR" sz="14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Clustering</a:t>
            </a:r>
            <a:r>
              <a:rPr kumimoji="0" lang="en-US" altLang="ko-KR" sz="14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14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Ward, Euclidean </a:t>
            </a:r>
            <a:r>
              <a:rPr kumimoji="0" lang="ko-KR" altLang="en-US" sz="14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적용</a:t>
            </a:r>
            <a:endParaRPr kumimoji="0" lang="en-US" altLang="ko-KR" sz="1400" b="1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513FA6-F007-5897-0302-DF9CF40FFB22}"/>
              </a:ext>
            </a:extLst>
          </p:cNvPr>
          <p:cNvSpPr txBox="1"/>
          <p:nvPr/>
        </p:nvSpPr>
        <p:spPr>
          <a:xfrm>
            <a:off x="3393440" y="3716346"/>
            <a:ext cx="29127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그룹별 주요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Factor</a:t>
            </a:r>
          </a:p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Group 1 : 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뚜렷한 특징 없음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Group 2 : 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Factor1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&gt;&gt;Factor2 &gt; Factor3</a:t>
            </a:r>
          </a:p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Group 3 : 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Factor 3 &gt; Factor2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9C1DDD-1431-8BAB-BED1-F6122A068EC9}"/>
              </a:ext>
            </a:extLst>
          </p:cNvPr>
          <p:cNvSpPr txBox="1"/>
          <p:nvPr/>
        </p:nvSpPr>
        <p:spPr>
          <a:xfrm>
            <a:off x="3393440" y="5161891"/>
            <a:ext cx="26720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그룹 정의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Group1 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하반기 기타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Group2 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상반기 공휴일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Group3 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평일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6B92D80-07E5-9777-F339-E9B4309A0052}"/>
              </a:ext>
            </a:extLst>
          </p:cNvPr>
          <p:cNvSpPr/>
          <p:nvPr/>
        </p:nvSpPr>
        <p:spPr>
          <a:xfrm rot="5400000">
            <a:off x="4410076" y="4848124"/>
            <a:ext cx="390525" cy="292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8E40D4D-6CB1-21B7-4E55-01080F1535B6}"/>
              </a:ext>
            </a:extLst>
          </p:cNvPr>
          <p:cNvCxnSpPr/>
          <p:nvPr/>
        </p:nvCxnSpPr>
        <p:spPr>
          <a:xfrm>
            <a:off x="6126480" y="2043613"/>
            <a:ext cx="0" cy="386320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8241A1-810B-F1A3-1363-D79200246251}"/>
              </a:ext>
            </a:extLst>
          </p:cNvPr>
          <p:cNvSpPr txBox="1"/>
          <p:nvPr/>
        </p:nvSpPr>
        <p:spPr>
          <a:xfrm>
            <a:off x="6557003" y="6078650"/>
            <a:ext cx="24485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&lt;Cluster </a:t>
            </a:r>
            <a:r>
              <a:rPr kumimoji="0" lang="ko-KR" altLang="en-US" sz="105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별 생활인구 추이 자료</a:t>
            </a:r>
            <a:r>
              <a:rPr kumimoji="0" lang="en-US" altLang="ko-KR" sz="105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29336-F87D-9762-08A6-77C501359FE1}"/>
              </a:ext>
            </a:extLst>
          </p:cNvPr>
          <p:cNvSpPr txBox="1"/>
          <p:nvPr/>
        </p:nvSpPr>
        <p:spPr>
          <a:xfrm>
            <a:off x="9204491" y="3514024"/>
            <a:ext cx="27614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&lt;Cluster </a:t>
            </a:r>
            <a:r>
              <a:rPr kumimoji="0" lang="ko-KR" altLang="en-US" sz="105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별 생활인구 </a:t>
            </a:r>
            <a:r>
              <a:rPr kumimoji="0" lang="en-US" altLang="ko-KR" sz="105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kumimoji="0" lang="ko-KR" altLang="en-US" sz="105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평균치 자료</a:t>
            </a:r>
            <a:r>
              <a:rPr kumimoji="0" lang="en-US" altLang="ko-KR" sz="105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CF74CE-D760-511A-99FE-95F0ACEDF471}"/>
              </a:ext>
            </a:extLst>
          </p:cNvPr>
          <p:cNvSpPr txBox="1"/>
          <p:nvPr/>
        </p:nvSpPr>
        <p:spPr>
          <a:xfrm>
            <a:off x="9051274" y="3928157"/>
            <a:ext cx="314928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Cluster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선정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Cluster 2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의 경우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1)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상반기 공휴일에 생활인구가 제일 많은 분포를 따른다는 것을 의미한다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87F92B3D-B71B-6E0B-CF1C-B09A405D1F5F}"/>
              </a:ext>
            </a:extLst>
          </p:cNvPr>
          <p:cNvGraphicFramePr/>
          <p:nvPr/>
        </p:nvGraphicFramePr>
        <p:xfrm>
          <a:off x="318208" y="3749429"/>
          <a:ext cx="3041664" cy="2304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78CA492C-4FA3-37A8-2DEA-BF3796943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274" y="1950187"/>
            <a:ext cx="2843743" cy="15340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1D9AF44-4806-83DB-AEDF-A34049EA4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325" y="1825243"/>
            <a:ext cx="2619453" cy="14130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2D9B30B-5028-BC0F-88AC-52AE1D067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753" y="3276434"/>
            <a:ext cx="2584025" cy="13939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7F949E3-1031-0BE0-5E5E-C0054460E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871" y="4708514"/>
            <a:ext cx="2584019" cy="139394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43598D7-CF35-D38B-669C-1BABBDE8A1C9}"/>
              </a:ext>
            </a:extLst>
          </p:cNvPr>
          <p:cNvSpPr txBox="1"/>
          <p:nvPr/>
        </p:nvSpPr>
        <p:spPr>
          <a:xfrm>
            <a:off x="9051274" y="4946327"/>
            <a:ext cx="30720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Cluster 3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에 해당하는 날짜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생활인구가 최대치를 가지는 시간들의 평균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50" charset="-127"/>
                <a:cs typeface="+mn-cs"/>
              </a:rPr>
              <a:t>=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ourier New" panose="02070309020205020404" pitchFamily="49" charset="0"/>
                <a:ea typeface="맑은 고딕" panose="020B0503020000020004" pitchFamily="50" charset="-127"/>
                <a:cs typeface="+mn-cs"/>
              </a:rPr>
              <a:t>9.765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019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C230B-9E8D-2FD3-D3BD-006EDDB6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Results &amp; Analysis (</a:t>
            </a:r>
            <a:r>
              <a:rPr lang="ko-KR" altLang="en-US" b="1" dirty="0"/>
              <a:t>송천동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1BFB92-BC77-8ABE-DCA5-2EAA32CE50D6}"/>
              </a:ext>
            </a:extLst>
          </p:cNvPr>
          <p:cNvSpPr txBox="1"/>
          <p:nvPr/>
        </p:nvSpPr>
        <p:spPr>
          <a:xfrm>
            <a:off x="658785" y="1839890"/>
            <a:ext cx="2928182" cy="2184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탐색적 요인 분석 전 검정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b="1" dirty="0"/>
              <a:t>1) KMO </a:t>
            </a:r>
          </a:p>
          <a:p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측정값은 데이터 세트에서 요인 분석을 </a:t>
            </a:r>
            <a:r>
              <a:rPr lang="ko-KR" altLang="ko-KR" sz="1400" kern="100" dirty="0">
                <a:effectLst/>
                <a:latin typeface="+mn-ea"/>
                <a:cs typeface="Times New Roman" panose="02020603050405020304" pitchFamily="18" charset="0"/>
              </a:rPr>
              <a:t>수행하는 데 적합한지 여부를 평가합니다 </a:t>
            </a:r>
          </a:p>
          <a:p>
            <a:r>
              <a:rPr lang="en-US" altLang="ko-KR" sz="1400" kern="100" dirty="0">
                <a:effectLst/>
                <a:latin typeface="+mn-ea"/>
                <a:cs typeface="Times New Roman" panose="02020603050405020304" pitchFamily="18" charset="0"/>
              </a:rPr>
              <a:t>-&gt; 0.965 (</a:t>
            </a:r>
            <a:r>
              <a:rPr lang="ko-KR" altLang="en-US" sz="1400" kern="100" dirty="0">
                <a:effectLst/>
                <a:latin typeface="+mn-ea"/>
                <a:cs typeface="Times New Roman" panose="02020603050405020304" pitchFamily="18" charset="0"/>
              </a:rPr>
              <a:t>매우 적합</a:t>
            </a:r>
            <a:r>
              <a:rPr lang="en-US" altLang="ko-KR" sz="1400" kern="100" dirty="0">
                <a:effectLst/>
                <a:latin typeface="+mn-ea"/>
                <a:cs typeface="Times New Roman" panose="02020603050405020304" pitchFamily="18" charset="0"/>
              </a:rPr>
              <a:t>)</a:t>
            </a:r>
            <a:endParaRPr lang="en-US" altLang="ko-KR" sz="1400" dirty="0">
              <a:latin typeface="+mn-ea"/>
            </a:endParaRPr>
          </a:p>
          <a:p>
            <a:pPr marL="342900" indent="-342900">
              <a:buAutoNum type="arabicParenR"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1B6AA-1DA5-1BA6-1C73-7DEC2E54AC6C}"/>
              </a:ext>
            </a:extLst>
          </p:cNvPr>
          <p:cNvSpPr txBox="1"/>
          <p:nvPr/>
        </p:nvSpPr>
        <p:spPr>
          <a:xfrm>
            <a:off x="638465" y="4278124"/>
            <a:ext cx="3583678" cy="1566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Factor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개수 설정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1) Eigen Value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 고려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 3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2) Scree plot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고려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-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3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84319-CE00-5E85-4692-254178611609}"/>
              </a:ext>
            </a:extLst>
          </p:cNvPr>
          <p:cNvSpPr txBox="1"/>
          <p:nvPr/>
        </p:nvSpPr>
        <p:spPr>
          <a:xfrm>
            <a:off x="3253304" y="1952456"/>
            <a:ext cx="292818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endParaRPr lang="en-US" altLang="ko-KR" dirty="0"/>
          </a:p>
          <a:p>
            <a:r>
              <a:rPr lang="en-US" altLang="ko-KR" b="1" dirty="0"/>
              <a:t>2) Bartlett Test</a:t>
            </a:r>
          </a:p>
          <a:p>
            <a:r>
              <a:rPr lang="ko-KR" altLang="ko-KR" sz="1400" dirty="0">
                <a:effectLst/>
                <a:latin typeface="+mn-ea"/>
                <a:cs typeface="Times New Roman" panose="02020603050405020304" pitchFamily="18" charset="0"/>
              </a:rPr>
              <a:t>데이터 세트에서 변수들 간 상관 관계가 있는지 여부를 확인합니다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ko-KR" sz="1400" dirty="0">
                <a:effectLst/>
                <a:latin typeface="+mn-ea"/>
                <a:cs typeface="Times New Roman" panose="02020603050405020304" pitchFamily="18" charset="0"/>
              </a:rPr>
              <a:t>상관관계가 낮으면 요인 분석의 유용성이 낮아질 수 있습니다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. </a:t>
            </a:r>
          </a:p>
          <a:p>
            <a:r>
              <a:rPr lang="en-US" altLang="ko-KR" sz="1400" b="1" kern="100" dirty="0">
                <a:effectLst/>
                <a:latin typeface="+mn-ea"/>
                <a:cs typeface="Times New Roman" panose="02020603050405020304" pitchFamily="18" charset="0"/>
              </a:rPr>
              <a:t>-&gt; 0.0</a:t>
            </a:r>
            <a:endParaRPr lang="ko-KR" altLang="ko-KR" sz="1400" b="1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848D4E1-1E4A-AAD5-EEAF-693F80E32C05}"/>
              </a:ext>
            </a:extLst>
          </p:cNvPr>
          <p:cNvCxnSpPr/>
          <p:nvPr/>
        </p:nvCxnSpPr>
        <p:spPr>
          <a:xfrm>
            <a:off x="6126480" y="2043613"/>
            <a:ext cx="0" cy="386320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ED7C1C2-2DB6-9BFF-0C92-EEF6C315C64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011856" y="2655265"/>
          <a:ext cx="2296416" cy="110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208">
                  <a:extLst>
                    <a:ext uri="{9D8B030D-6E8A-4147-A177-3AD203B41FA5}">
                      <a16:colId xmlns:a16="http://schemas.microsoft.com/office/drawing/2014/main" val="4005494717"/>
                    </a:ext>
                  </a:extLst>
                </a:gridCol>
                <a:gridCol w="1148208">
                  <a:extLst>
                    <a:ext uri="{9D8B030D-6E8A-4147-A177-3AD203B41FA5}">
                      <a16:colId xmlns:a16="http://schemas.microsoft.com/office/drawing/2014/main" val="1726282376"/>
                    </a:ext>
                  </a:extLst>
                </a:gridCol>
              </a:tblGrid>
              <a:tr h="27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Factor 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설명 시간대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704628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Factor 1 (</a:t>
                      </a:r>
                      <a:r>
                        <a:rPr lang="ko-KR" altLang="en-US" sz="1200" b="1" dirty="0"/>
                        <a:t>새벽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23 </a:t>
                      </a:r>
                      <a:r>
                        <a:rPr lang="ko-KR" altLang="en-US" sz="1200" b="1" dirty="0"/>
                        <a:t>시 </a:t>
                      </a:r>
                      <a:r>
                        <a:rPr lang="en-US" altLang="ko-KR" sz="1200" b="1" dirty="0"/>
                        <a:t>~ 05 </a:t>
                      </a:r>
                      <a:r>
                        <a:rPr lang="ko-KR" altLang="en-US" sz="1200" b="1" dirty="0"/>
                        <a:t>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878931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Factor 2 (</a:t>
                      </a:r>
                      <a:r>
                        <a:rPr lang="ko-KR" altLang="en-US" sz="1200" b="1" dirty="0"/>
                        <a:t>밤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15 </a:t>
                      </a:r>
                      <a:r>
                        <a:rPr lang="ko-KR" altLang="en-US" sz="1200" b="1" dirty="0"/>
                        <a:t>시 </a:t>
                      </a:r>
                      <a:r>
                        <a:rPr lang="en-US" altLang="ko-KR" sz="1200" b="1" dirty="0"/>
                        <a:t> ~ 22 </a:t>
                      </a:r>
                      <a:r>
                        <a:rPr lang="ko-KR" altLang="en-US" sz="1200" b="1" dirty="0"/>
                        <a:t>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434758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Factor 3 (</a:t>
                      </a:r>
                      <a:r>
                        <a:rPr lang="ko-KR" altLang="en-US" sz="1200" b="1" dirty="0"/>
                        <a:t>오전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6 </a:t>
                      </a:r>
                      <a:r>
                        <a:rPr lang="ko-KR" altLang="en-US" sz="1200" b="1" dirty="0"/>
                        <a:t>시 </a:t>
                      </a:r>
                      <a:r>
                        <a:rPr lang="en-US" altLang="ko-KR" sz="1200" b="1" dirty="0"/>
                        <a:t>~ 14 </a:t>
                      </a:r>
                      <a:r>
                        <a:rPr lang="ko-KR" altLang="en-US" sz="1200" b="1" dirty="0"/>
                        <a:t>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7780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B3E3BF3-8E17-888A-51F9-4FB3BBBE1B66}"/>
              </a:ext>
            </a:extLst>
          </p:cNvPr>
          <p:cNvSpPr txBox="1"/>
          <p:nvPr/>
        </p:nvSpPr>
        <p:spPr>
          <a:xfrm>
            <a:off x="6263851" y="18398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FA </a:t>
            </a:r>
            <a:r>
              <a:rPr lang="ko-KR" altLang="en-US" b="1" dirty="0"/>
              <a:t>분석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872112-231D-A0FD-7100-16C3AAAB60E5}"/>
              </a:ext>
            </a:extLst>
          </p:cNvPr>
          <p:cNvCxnSpPr>
            <a:cxnSpLocks/>
          </p:cNvCxnSpPr>
          <p:nvPr/>
        </p:nvCxnSpPr>
        <p:spPr>
          <a:xfrm>
            <a:off x="6469591" y="3527998"/>
            <a:ext cx="15364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4A8A9C5-830A-8FC3-7D2A-BB5FA0CEF4BD}"/>
              </a:ext>
            </a:extLst>
          </p:cNvPr>
          <p:cNvCxnSpPr>
            <a:cxnSpLocks/>
          </p:cNvCxnSpPr>
          <p:nvPr/>
        </p:nvCxnSpPr>
        <p:spPr>
          <a:xfrm>
            <a:off x="6481020" y="5223448"/>
            <a:ext cx="15250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C36D6E4-AF92-88F1-1AA3-366D75B6A8D0}"/>
              </a:ext>
            </a:extLst>
          </p:cNvPr>
          <p:cNvSpPr txBox="1"/>
          <p:nvPr/>
        </p:nvSpPr>
        <p:spPr>
          <a:xfrm>
            <a:off x="8408633" y="4034471"/>
            <a:ext cx="33859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5488" lvl="2"/>
            <a:r>
              <a:rPr lang="ko-KR" altLang="en-US" sz="1400" dirty="0" err="1">
                <a:solidFill>
                  <a:srgbClr val="212121"/>
                </a:solidFill>
                <a:latin typeface="Roboto" panose="02000000000000000000" pitchFamily="2" charset="0"/>
              </a:rPr>
              <a:t>총분산</a:t>
            </a:r>
            <a:r>
              <a:rPr lang="ko-KR" altLang="en-US" sz="1400" dirty="0">
                <a:solidFill>
                  <a:srgbClr val="212121"/>
                </a:solidFill>
                <a:latin typeface="Roboto" panose="02000000000000000000" pitchFamily="2" charset="0"/>
              </a:rPr>
              <a:t> </a:t>
            </a:r>
            <a:r>
              <a:rPr lang="ko-KR" altLang="en-US" sz="1400" dirty="0" err="1">
                <a:solidFill>
                  <a:srgbClr val="212121"/>
                </a:solidFill>
                <a:latin typeface="Roboto" panose="02000000000000000000" pitchFamily="2" charset="0"/>
              </a:rPr>
              <a:t>설명률의</a:t>
            </a:r>
            <a:r>
              <a:rPr lang="ko-KR" altLang="en-US" sz="1400" dirty="0">
                <a:solidFill>
                  <a:srgbClr val="212121"/>
                </a:solidFill>
                <a:latin typeface="Roboto" panose="02000000000000000000" pitchFamily="2" charset="0"/>
              </a:rPr>
              <a:t> 값이 대부분 크다</a:t>
            </a:r>
            <a:endParaRPr lang="en-US" altLang="ko-KR" sz="140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marL="475488" lvl="2"/>
            <a:endParaRPr lang="en-US" altLang="ko-KR" sz="140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marL="475488" lvl="2"/>
            <a:endParaRPr lang="en-US" altLang="ko-KR" sz="1400" dirty="0">
              <a:solidFill>
                <a:srgbClr val="212121"/>
              </a:solidFill>
              <a:latin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9D1E5-4470-D2E3-A49C-3232816636A7}"/>
              </a:ext>
            </a:extLst>
          </p:cNvPr>
          <p:cNvSpPr txBox="1"/>
          <p:nvPr/>
        </p:nvSpPr>
        <p:spPr>
          <a:xfrm>
            <a:off x="6263851" y="22648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Promax </a:t>
            </a:r>
            <a:r>
              <a:rPr lang="ko-KR" altLang="en-US" b="1" dirty="0"/>
              <a:t> 사각 회전 사용 </a:t>
            </a:r>
            <a:endParaRPr lang="ko-KR" altLang="en-US" dirty="0"/>
          </a:p>
        </p:txBody>
      </p:sp>
      <p:pic>
        <p:nvPicPr>
          <p:cNvPr id="14" name="그림 13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69E03439-45DA-7332-7C45-8FE84A30A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200" y="4143600"/>
            <a:ext cx="2086946" cy="16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FCDE4DF7-5091-F544-21FA-31D3D0761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000" y="2692800"/>
            <a:ext cx="2149200" cy="32362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B82A22-6B95-E7FF-0020-B57464A5B478}"/>
              </a:ext>
            </a:extLst>
          </p:cNvPr>
          <p:cNvCxnSpPr>
            <a:cxnSpLocks/>
          </p:cNvCxnSpPr>
          <p:nvPr/>
        </p:nvCxnSpPr>
        <p:spPr>
          <a:xfrm>
            <a:off x="6465956" y="4651542"/>
            <a:ext cx="14588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8E6AFF6-C927-AB08-FD5A-7A2BF0D67687}"/>
              </a:ext>
            </a:extLst>
          </p:cNvPr>
          <p:cNvCxnSpPr>
            <a:cxnSpLocks/>
          </p:cNvCxnSpPr>
          <p:nvPr/>
        </p:nvCxnSpPr>
        <p:spPr>
          <a:xfrm>
            <a:off x="6481020" y="5667542"/>
            <a:ext cx="14588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E2526EE-49BC-3E48-DDD0-9957274D8FEB}"/>
              </a:ext>
            </a:extLst>
          </p:cNvPr>
          <p:cNvCxnSpPr>
            <a:cxnSpLocks/>
          </p:cNvCxnSpPr>
          <p:nvPr/>
        </p:nvCxnSpPr>
        <p:spPr>
          <a:xfrm>
            <a:off x="6486276" y="3517838"/>
            <a:ext cx="14588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704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90710-E914-6811-60C9-082E3C9B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Results &amp; Analysis (</a:t>
            </a:r>
            <a:r>
              <a:rPr lang="ko-KR" altLang="en-US" b="1" dirty="0"/>
              <a:t>송천동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11943016-D564-2E41-9E99-37C5A0213FC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4831" y="2344264"/>
          <a:ext cx="5520691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894">
                  <a:extLst>
                    <a:ext uri="{9D8B030D-6E8A-4147-A177-3AD203B41FA5}">
                      <a16:colId xmlns:a16="http://schemas.microsoft.com/office/drawing/2014/main" val="4229129165"/>
                    </a:ext>
                  </a:extLst>
                </a:gridCol>
                <a:gridCol w="950894">
                  <a:extLst>
                    <a:ext uri="{9D8B030D-6E8A-4147-A177-3AD203B41FA5}">
                      <a16:colId xmlns:a16="http://schemas.microsoft.com/office/drawing/2014/main" val="2315196712"/>
                    </a:ext>
                  </a:extLst>
                </a:gridCol>
                <a:gridCol w="950894">
                  <a:extLst>
                    <a:ext uri="{9D8B030D-6E8A-4147-A177-3AD203B41FA5}">
                      <a16:colId xmlns:a16="http://schemas.microsoft.com/office/drawing/2014/main" val="3238915274"/>
                    </a:ext>
                  </a:extLst>
                </a:gridCol>
                <a:gridCol w="950894">
                  <a:extLst>
                    <a:ext uri="{9D8B030D-6E8A-4147-A177-3AD203B41FA5}">
                      <a16:colId xmlns:a16="http://schemas.microsoft.com/office/drawing/2014/main" val="3716786722"/>
                    </a:ext>
                  </a:extLst>
                </a:gridCol>
                <a:gridCol w="798855">
                  <a:extLst>
                    <a:ext uri="{9D8B030D-6E8A-4147-A177-3AD203B41FA5}">
                      <a16:colId xmlns:a16="http://schemas.microsoft.com/office/drawing/2014/main" val="104597938"/>
                    </a:ext>
                  </a:extLst>
                </a:gridCol>
                <a:gridCol w="918260">
                  <a:extLst>
                    <a:ext uri="{9D8B030D-6E8A-4147-A177-3AD203B41FA5}">
                      <a16:colId xmlns:a16="http://schemas.microsoft.com/office/drawing/2014/main" val="846629304"/>
                    </a:ext>
                  </a:extLst>
                </a:gridCol>
              </a:tblGrid>
              <a:tr h="456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Group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Number</a:t>
                      </a:r>
                      <a:r>
                        <a:rPr lang="ko-KR" altLang="en-US" sz="1300" b="1" dirty="0"/>
                        <a:t> </a:t>
                      </a:r>
                      <a:r>
                        <a:rPr lang="en-US" altLang="ko-KR" sz="1300" b="1" dirty="0"/>
                        <a:t>of</a:t>
                      </a:r>
                      <a:r>
                        <a:rPr lang="ko-KR" altLang="en-US" sz="1300" b="1" dirty="0"/>
                        <a:t> </a:t>
                      </a:r>
                      <a:r>
                        <a:rPr lang="en-US" altLang="ko-KR" sz="1300" b="1" dirty="0"/>
                        <a:t>Days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Factor 1</a:t>
                      </a:r>
                    </a:p>
                    <a:p>
                      <a:pPr algn="ctr" latinLnBrk="1"/>
                      <a:r>
                        <a:rPr lang="en-US" altLang="ko-KR" sz="1300" b="1" dirty="0"/>
                        <a:t>(</a:t>
                      </a:r>
                      <a:r>
                        <a:rPr lang="ko-KR" altLang="en-US" sz="1300" b="1" dirty="0"/>
                        <a:t>새벽</a:t>
                      </a:r>
                      <a:r>
                        <a:rPr lang="en-US" altLang="ko-KR" sz="1300" b="1" dirty="0"/>
                        <a:t>)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Factor 2</a:t>
                      </a:r>
                    </a:p>
                    <a:p>
                      <a:pPr algn="ctr" latinLnBrk="1"/>
                      <a:r>
                        <a:rPr lang="en-US" altLang="ko-KR" sz="1300" b="1" dirty="0"/>
                        <a:t>(</a:t>
                      </a:r>
                      <a:r>
                        <a:rPr lang="ko-KR" altLang="en-US" sz="1300" b="1" dirty="0"/>
                        <a:t>밤</a:t>
                      </a:r>
                      <a:r>
                        <a:rPr lang="en-US" altLang="ko-KR" sz="1300" b="1" dirty="0"/>
                        <a:t>)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Factor 3</a:t>
                      </a:r>
                    </a:p>
                    <a:p>
                      <a:pPr algn="ctr" latinLnBrk="1"/>
                      <a:r>
                        <a:rPr lang="en-US" altLang="ko-KR" sz="1300" b="1" dirty="0"/>
                        <a:t>(</a:t>
                      </a:r>
                      <a:r>
                        <a:rPr lang="ko-KR" altLang="en-US" sz="1300" b="1" dirty="0"/>
                        <a:t>오전</a:t>
                      </a:r>
                      <a:r>
                        <a:rPr lang="en-US" altLang="ko-KR" sz="1300" b="1" dirty="0"/>
                        <a:t>)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/>
                        <a:t>실루엣 </a:t>
                      </a:r>
                      <a:endParaRPr lang="en-US" altLang="ko-KR" sz="1300" b="1" dirty="0"/>
                    </a:p>
                    <a:p>
                      <a:pPr algn="ctr" latinLnBrk="1"/>
                      <a:r>
                        <a:rPr lang="ko-KR" altLang="en-US" sz="1300" b="1" dirty="0"/>
                        <a:t>스코어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541835"/>
                  </a:ext>
                </a:extLst>
              </a:tr>
              <a:tr h="22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Group 1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158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-0.910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-0.728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-0.587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0.347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3775278"/>
                  </a:ext>
                </a:extLst>
              </a:tr>
              <a:tr h="2333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Group 2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152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0.722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0.287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-0.017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0.407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0097224"/>
                  </a:ext>
                </a:extLst>
              </a:tr>
              <a:tr h="221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Group 3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55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1.296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1.733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effectLst/>
                        </a:rPr>
                        <a:t>0.252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580342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AA0E8E8-C720-0C6A-8AE8-A2F3AD7BFEDF}"/>
              </a:ext>
            </a:extLst>
          </p:cNvPr>
          <p:cNvSpPr txBox="1"/>
          <p:nvPr/>
        </p:nvSpPr>
        <p:spPr>
          <a:xfrm>
            <a:off x="514350" y="1789988"/>
            <a:ext cx="6096000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클러스터링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거리 계산에 따른</a:t>
            </a: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Clustering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Ward, Euclidean </a:t>
            </a:r>
            <a:r>
              <a:rPr lang="ko-KR" altLang="en-US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적용</a:t>
            </a:r>
            <a:endParaRPr lang="en-US" altLang="ko-KR" sz="14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057DE40D-DECD-DAFD-2E78-6D9898E69A77}"/>
              </a:ext>
            </a:extLst>
          </p:cNvPr>
          <p:cNvGraphicFramePr/>
          <p:nvPr/>
        </p:nvGraphicFramePr>
        <p:xfrm>
          <a:off x="535991" y="3940913"/>
          <a:ext cx="2664410" cy="2199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D513FA6-F007-5897-0302-DF9CF40FFB22}"/>
              </a:ext>
            </a:extLst>
          </p:cNvPr>
          <p:cNvSpPr txBox="1"/>
          <p:nvPr/>
        </p:nvSpPr>
        <p:spPr>
          <a:xfrm>
            <a:off x="3393440" y="3811233"/>
            <a:ext cx="291274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200" b="1" dirty="0"/>
              <a:t>그룹별 주요 </a:t>
            </a:r>
            <a:r>
              <a:rPr lang="en-US" altLang="ko-KR" sz="1200" b="1" dirty="0"/>
              <a:t>Factor</a:t>
            </a:r>
          </a:p>
          <a:p>
            <a:pPr latinLnBrk="1"/>
            <a:endParaRPr lang="en-US" altLang="ko-KR" sz="1200" b="1" dirty="0"/>
          </a:p>
          <a:p>
            <a:pPr latinLnBrk="1"/>
            <a:r>
              <a:rPr lang="en-US" altLang="ko-KR" sz="1200" b="1" dirty="0"/>
              <a:t>Group 1 :  - - -</a:t>
            </a:r>
          </a:p>
          <a:p>
            <a:pPr latinLnBrk="1"/>
            <a:r>
              <a:rPr lang="en-US" altLang="ko-KR" sz="1200" b="1" dirty="0"/>
              <a:t>Group 2 :  Factor1 &gt; Factor 2</a:t>
            </a:r>
          </a:p>
          <a:p>
            <a:pPr latinLnBrk="1"/>
            <a:r>
              <a:rPr lang="en-US" altLang="ko-KR" sz="1200" b="1" dirty="0"/>
              <a:t>Group 3 :  </a:t>
            </a:r>
            <a:r>
              <a:rPr lang="en-US" altLang="ko-KR" sz="1600" b="1" dirty="0"/>
              <a:t>Factor 3</a:t>
            </a:r>
            <a:r>
              <a:rPr lang="en-US" altLang="ko-KR" sz="1200" b="1" dirty="0"/>
              <a:t> &gt; </a:t>
            </a:r>
            <a:r>
              <a:rPr lang="en-US" altLang="ko-KR" sz="1400" b="1" dirty="0"/>
              <a:t>Factor 2</a:t>
            </a:r>
            <a:endParaRPr lang="ko-KR" altLang="en-US" sz="1050" b="0" dirty="0"/>
          </a:p>
          <a:p>
            <a:pPr algn="ctr" latinLnBrk="1"/>
            <a:endParaRPr lang="ko-KR" altLang="en-US" sz="1200" b="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9C1DDD-1431-8BAB-BED1-F6122A068EC9}"/>
              </a:ext>
            </a:extLst>
          </p:cNvPr>
          <p:cNvSpPr txBox="1"/>
          <p:nvPr/>
        </p:nvSpPr>
        <p:spPr>
          <a:xfrm>
            <a:off x="3489103" y="519826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200" b="1" dirty="0"/>
              <a:t>그룹 정의</a:t>
            </a:r>
            <a:r>
              <a:rPr lang="en-US" altLang="ko-KR" sz="1200" b="1" dirty="0"/>
              <a:t>)</a:t>
            </a:r>
          </a:p>
          <a:p>
            <a:pPr latinLnBrk="1"/>
            <a:endParaRPr lang="en-US" altLang="ko-KR" sz="1200" b="1" dirty="0"/>
          </a:p>
          <a:p>
            <a:pPr latinLnBrk="1"/>
            <a:r>
              <a:rPr lang="en-US" altLang="ko-KR" sz="1200" b="1" dirty="0"/>
              <a:t>Group1  7</a:t>
            </a:r>
            <a:r>
              <a:rPr lang="ko-KR" altLang="en-US" sz="1200" b="1" dirty="0"/>
              <a:t>월 중순 </a:t>
            </a:r>
            <a:r>
              <a:rPr lang="en-US" altLang="ko-KR" sz="1200" b="1" dirty="0"/>
              <a:t>~ 12</a:t>
            </a:r>
            <a:r>
              <a:rPr lang="ko-KR" altLang="en-US" sz="1200" b="1" dirty="0"/>
              <a:t>월 평일</a:t>
            </a:r>
            <a:endParaRPr lang="en-US" altLang="ko-KR" sz="1200" b="1" dirty="0"/>
          </a:p>
          <a:p>
            <a:pPr latinLnBrk="1"/>
            <a:r>
              <a:rPr lang="en-US" altLang="ko-KR" sz="1200" b="1" dirty="0"/>
              <a:t>Group2  1</a:t>
            </a:r>
            <a:r>
              <a:rPr lang="ko-KR" altLang="en-US" sz="1200" b="1" dirty="0"/>
              <a:t>월 </a:t>
            </a:r>
            <a:r>
              <a:rPr lang="en-US" altLang="ko-KR" sz="1200" b="1" dirty="0"/>
              <a:t>~ 7</a:t>
            </a:r>
            <a:r>
              <a:rPr lang="ko-KR" altLang="en-US" sz="1200" b="1" dirty="0"/>
              <a:t>월 중순 평일</a:t>
            </a:r>
            <a:endParaRPr lang="en-US" altLang="ko-KR" sz="1200" b="1" dirty="0"/>
          </a:p>
          <a:p>
            <a:pPr latinLnBrk="1"/>
            <a:r>
              <a:rPr lang="en-US" altLang="ko-KR" sz="1200" b="1" dirty="0"/>
              <a:t>Group3  </a:t>
            </a:r>
            <a:r>
              <a:rPr lang="ko-KR" altLang="en-US" sz="1200" b="1" dirty="0"/>
              <a:t>주말 및 휴일</a:t>
            </a:r>
            <a:endParaRPr lang="en-US" altLang="ko-KR" sz="1200" b="1" dirty="0"/>
          </a:p>
          <a:p>
            <a:pPr latinLnBrk="1"/>
            <a:r>
              <a:rPr lang="en-US" altLang="ko-KR" sz="1000" b="1" dirty="0"/>
              <a:t>*</a:t>
            </a:r>
            <a:r>
              <a:rPr lang="ko-KR" altLang="en-US" sz="1000" b="1" dirty="0"/>
              <a:t>기온 영향이 있는 것으로 보인다</a:t>
            </a:r>
            <a:r>
              <a:rPr lang="en-US" altLang="ko-KR" sz="1000" b="1" dirty="0"/>
              <a:t>.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6B92D80-07E5-9777-F339-E9B4309A0052}"/>
              </a:ext>
            </a:extLst>
          </p:cNvPr>
          <p:cNvSpPr/>
          <p:nvPr/>
        </p:nvSpPr>
        <p:spPr>
          <a:xfrm rot="5400000">
            <a:off x="4410076" y="4943011"/>
            <a:ext cx="390525" cy="292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8E40D4D-6CB1-21B7-4E55-01080F1535B6}"/>
              </a:ext>
            </a:extLst>
          </p:cNvPr>
          <p:cNvCxnSpPr/>
          <p:nvPr/>
        </p:nvCxnSpPr>
        <p:spPr>
          <a:xfrm>
            <a:off x="6126480" y="2043613"/>
            <a:ext cx="0" cy="386320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8241A1-810B-F1A3-1363-D79200246251}"/>
              </a:ext>
            </a:extLst>
          </p:cNvPr>
          <p:cNvSpPr txBox="1"/>
          <p:nvPr/>
        </p:nvSpPr>
        <p:spPr>
          <a:xfrm>
            <a:off x="6303168" y="6033756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&lt;Cluster </a:t>
            </a:r>
            <a:r>
              <a:rPr lang="ko-KR" altLang="en-US" sz="105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별 생활인구 추이 자료</a:t>
            </a:r>
            <a:r>
              <a:rPr lang="en-US" altLang="ko-KR" sz="105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  <a:endParaRPr lang="ko-KR" altLang="en-US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29336-F87D-9762-08A6-77C501359FE1}"/>
              </a:ext>
            </a:extLst>
          </p:cNvPr>
          <p:cNvSpPr txBox="1"/>
          <p:nvPr/>
        </p:nvSpPr>
        <p:spPr>
          <a:xfrm>
            <a:off x="8975883" y="3781347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&lt;Cluster </a:t>
            </a:r>
            <a:r>
              <a:rPr kumimoji="0" lang="ko-KR" altLang="en-US" sz="105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별 생활인구 </a:t>
            </a:r>
            <a:r>
              <a:rPr kumimoji="0" lang="en-US" altLang="ko-KR" sz="105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kumimoji="0" lang="ko-KR" altLang="en-US" sz="105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평균치 자료</a:t>
            </a:r>
            <a:r>
              <a:rPr kumimoji="0" lang="en-US" altLang="ko-KR" sz="105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CF74CE-D760-511A-99FE-95F0ACEDF471}"/>
              </a:ext>
            </a:extLst>
          </p:cNvPr>
          <p:cNvSpPr txBox="1"/>
          <p:nvPr/>
        </p:nvSpPr>
        <p:spPr>
          <a:xfrm>
            <a:off x="8663464" y="4158035"/>
            <a:ext cx="314928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Cluster </a:t>
            </a:r>
            <a:r>
              <a:rPr lang="ko-KR" altLang="en-US" b="1" dirty="0"/>
              <a:t>선정</a:t>
            </a:r>
            <a:r>
              <a:rPr lang="en-US" altLang="ko-KR" b="1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/>
              <a:t>Cluster 3</a:t>
            </a:r>
            <a:r>
              <a:rPr lang="ko-KR" altLang="en-US" sz="1200" dirty="0"/>
              <a:t>의 경우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1) </a:t>
            </a:r>
            <a:r>
              <a:rPr lang="ko-KR" altLang="en-US" sz="1200" dirty="0"/>
              <a:t>주말 및 휴일에 생활인구가 제일 많은 분포를 따른다는 것을 의미한다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CC42D7-0356-EA08-E0A2-ADD96C4042C1}"/>
              </a:ext>
            </a:extLst>
          </p:cNvPr>
          <p:cNvSpPr txBox="1"/>
          <p:nvPr/>
        </p:nvSpPr>
        <p:spPr>
          <a:xfrm>
            <a:off x="8693944" y="5436833"/>
            <a:ext cx="3528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Cluster 3</a:t>
            </a:r>
            <a:r>
              <a:rPr lang="ko-KR" altLang="en-US" sz="1200" dirty="0"/>
              <a:t>에 해당하는 날짜 </a:t>
            </a:r>
            <a:endParaRPr lang="en-US" altLang="ko-KR" sz="1200" dirty="0"/>
          </a:p>
          <a:p>
            <a:r>
              <a:rPr lang="ko-KR" altLang="en-US" sz="1200" dirty="0"/>
              <a:t>생활인구가 최대치를 가지는 시간들의 평균</a:t>
            </a:r>
            <a:endParaRPr lang="en-US" altLang="ko-KR" sz="1200" dirty="0"/>
          </a:p>
          <a:p>
            <a:r>
              <a:rPr lang="en-US" altLang="ko-KR" sz="1200" b="0" i="0" dirty="0">
                <a:effectLst/>
                <a:latin typeface="Courier New" panose="02070309020205020404" pitchFamily="49" charset="0"/>
              </a:rPr>
              <a:t>= 14.4</a:t>
            </a:r>
            <a:endParaRPr lang="en-US" altLang="ko-KR" sz="1200" dirty="0"/>
          </a:p>
        </p:txBody>
      </p:sp>
      <p:pic>
        <p:nvPicPr>
          <p:cNvPr id="16" name="그림 15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142AF4CF-E937-7A06-15AA-AD3E48F14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800" y="2073600"/>
            <a:ext cx="3142605" cy="1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그림 16" descr="도표, 텍스트, 지도, 그래프이(가) 표시된 사진&#10;&#10;자동 생성된 설명">
            <a:extLst>
              <a:ext uri="{FF2B5EF4-FFF2-40B4-BE49-F238E27FC236}">
                <a16:creationId xmlns:a16="http://schemas.microsoft.com/office/drawing/2014/main" id="{2163DCD8-95DE-D8E6-E271-D18175CAC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927" y="2073600"/>
            <a:ext cx="2468713" cy="13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 descr="도표, 지도이(가) 표시된 사진&#10;&#10;자동 생성된 설명">
            <a:extLst>
              <a:ext uri="{FF2B5EF4-FFF2-40B4-BE49-F238E27FC236}">
                <a16:creationId xmlns:a16="http://schemas.microsoft.com/office/drawing/2014/main" id="{4EE2DFCB-0265-2886-A6C4-609BF5EB9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600" y="3391200"/>
            <a:ext cx="2468713" cy="13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그림 18" descr="도표, 그래프, 지도, 라인이(가) 표시된 사진&#10;&#10;자동 생성된 설명">
            <a:extLst>
              <a:ext uri="{FF2B5EF4-FFF2-40B4-BE49-F238E27FC236}">
                <a16:creationId xmlns:a16="http://schemas.microsoft.com/office/drawing/2014/main" id="{B345FA59-1659-5C0F-519B-CA97F619A9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600" y="4726800"/>
            <a:ext cx="2468713" cy="133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759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C230B-9E8D-2FD3-D3BD-006EDDB6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Results &amp; Analysis (</a:t>
            </a:r>
            <a:r>
              <a:rPr lang="ko-KR" altLang="en-US" b="1" dirty="0" err="1"/>
              <a:t>송중동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1BFB92-BC77-8ABE-DCA5-2EAA32CE50D6}"/>
              </a:ext>
            </a:extLst>
          </p:cNvPr>
          <p:cNvSpPr txBox="1"/>
          <p:nvPr/>
        </p:nvSpPr>
        <p:spPr>
          <a:xfrm>
            <a:off x="658785" y="1839890"/>
            <a:ext cx="2928182" cy="2184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탐색적 요인 분석 전 검정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b="1" dirty="0"/>
              <a:t>1) KMO </a:t>
            </a:r>
          </a:p>
          <a:p>
            <a:r>
              <a:rPr lang="ko-KR" altLang="ko-KR" sz="1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측정값은 데이터 세트에서 요인 분석을 </a:t>
            </a:r>
            <a:r>
              <a:rPr lang="ko-KR" altLang="ko-KR" sz="1400" kern="100" dirty="0">
                <a:effectLst/>
                <a:latin typeface="+mn-ea"/>
                <a:cs typeface="Times New Roman" panose="02020603050405020304" pitchFamily="18" charset="0"/>
              </a:rPr>
              <a:t>수행하는 데 적합한지 여부를 평가합니다 </a:t>
            </a:r>
          </a:p>
          <a:p>
            <a:r>
              <a:rPr lang="en-US" altLang="ko-KR" sz="1400" kern="100" dirty="0">
                <a:effectLst/>
                <a:latin typeface="+mn-ea"/>
                <a:cs typeface="Times New Roman" panose="02020603050405020304" pitchFamily="18" charset="0"/>
              </a:rPr>
              <a:t>-&gt; 0.964 (</a:t>
            </a:r>
            <a:r>
              <a:rPr lang="ko-KR" altLang="en-US" sz="1400" kern="100" dirty="0">
                <a:effectLst/>
                <a:latin typeface="+mn-ea"/>
                <a:cs typeface="Times New Roman" panose="02020603050405020304" pitchFamily="18" charset="0"/>
              </a:rPr>
              <a:t>매우 적합</a:t>
            </a:r>
            <a:r>
              <a:rPr lang="en-US" altLang="ko-KR" sz="1400" kern="100" dirty="0">
                <a:effectLst/>
                <a:latin typeface="+mn-ea"/>
                <a:cs typeface="Times New Roman" panose="02020603050405020304" pitchFamily="18" charset="0"/>
              </a:rPr>
              <a:t>)</a:t>
            </a:r>
            <a:endParaRPr lang="en-US" altLang="ko-KR" sz="1400" dirty="0">
              <a:latin typeface="+mn-ea"/>
            </a:endParaRPr>
          </a:p>
          <a:p>
            <a:pPr marL="342900" indent="-342900">
              <a:buAutoNum type="arabicParenR"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1B6AA-1DA5-1BA6-1C73-7DEC2E54AC6C}"/>
              </a:ext>
            </a:extLst>
          </p:cNvPr>
          <p:cNvSpPr txBox="1"/>
          <p:nvPr/>
        </p:nvSpPr>
        <p:spPr>
          <a:xfrm>
            <a:off x="638465" y="4278124"/>
            <a:ext cx="3583678" cy="1566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Factor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개수 설정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1) Eigen Value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 고려 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 3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2) Scree plot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고려</a:t>
            </a:r>
            <a:r>
              <a:rPr lang="en-US" altLang="ko-KR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-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3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endParaRPr lang="en-US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84319-CE00-5E85-4692-254178611609}"/>
              </a:ext>
            </a:extLst>
          </p:cNvPr>
          <p:cNvSpPr txBox="1"/>
          <p:nvPr/>
        </p:nvSpPr>
        <p:spPr>
          <a:xfrm>
            <a:off x="3253304" y="1952456"/>
            <a:ext cx="292818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endParaRPr lang="en-US" altLang="ko-KR" dirty="0"/>
          </a:p>
          <a:p>
            <a:r>
              <a:rPr lang="en-US" altLang="ko-KR" b="1" dirty="0"/>
              <a:t>2) Bartlett Test</a:t>
            </a:r>
          </a:p>
          <a:p>
            <a:r>
              <a:rPr lang="ko-KR" altLang="ko-KR" sz="1400" dirty="0">
                <a:effectLst/>
                <a:latin typeface="+mn-ea"/>
                <a:cs typeface="Times New Roman" panose="02020603050405020304" pitchFamily="18" charset="0"/>
              </a:rPr>
              <a:t>데이터 세트에서 변수들 간 상관 관계가 있는지 여부를 확인합니다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ko-KR" sz="1400" dirty="0">
                <a:effectLst/>
                <a:latin typeface="+mn-ea"/>
                <a:cs typeface="Times New Roman" panose="02020603050405020304" pitchFamily="18" charset="0"/>
              </a:rPr>
              <a:t>상관관계가 낮으면 요인 분석의 유용성이 낮아질 수 있습니다</a:t>
            </a:r>
            <a:r>
              <a:rPr lang="en-US" altLang="ko-KR" sz="1400" dirty="0">
                <a:effectLst/>
                <a:latin typeface="+mn-ea"/>
                <a:cs typeface="Times New Roman" panose="02020603050405020304" pitchFamily="18" charset="0"/>
              </a:rPr>
              <a:t>. </a:t>
            </a:r>
          </a:p>
          <a:p>
            <a:r>
              <a:rPr lang="en-US" altLang="ko-KR" sz="1400" b="1" kern="100" dirty="0">
                <a:effectLst/>
                <a:latin typeface="+mn-ea"/>
                <a:cs typeface="Times New Roman" panose="02020603050405020304" pitchFamily="18" charset="0"/>
              </a:rPr>
              <a:t>-&gt; 0.0</a:t>
            </a:r>
            <a:endParaRPr lang="ko-KR" altLang="ko-KR" sz="1400" b="1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848D4E1-1E4A-AAD5-EEAF-693F80E32C05}"/>
              </a:ext>
            </a:extLst>
          </p:cNvPr>
          <p:cNvCxnSpPr/>
          <p:nvPr/>
        </p:nvCxnSpPr>
        <p:spPr>
          <a:xfrm>
            <a:off x="6126480" y="2043613"/>
            <a:ext cx="0" cy="386320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ED7C1C2-2DB6-9BFF-0C92-EEF6C315C64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011856" y="2655265"/>
          <a:ext cx="2296416" cy="110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208">
                  <a:extLst>
                    <a:ext uri="{9D8B030D-6E8A-4147-A177-3AD203B41FA5}">
                      <a16:colId xmlns:a16="http://schemas.microsoft.com/office/drawing/2014/main" val="4005494717"/>
                    </a:ext>
                  </a:extLst>
                </a:gridCol>
                <a:gridCol w="1148208">
                  <a:extLst>
                    <a:ext uri="{9D8B030D-6E8A-4147-A177-3AD203B41FA5}">
                      <a16:colId xmlns:a16="http://schemas.microsoft.com/office/drawing/2014/main" val="1726282376"/>
                    </a:ext>
                  </a:extLst>
                </a:gridCol>
              </a:tblGrid>
              <a:tr h="27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Factor 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설명 시간대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704628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Factor 1 (</a:t>
                      </a:r>
                      <a:r>
                        <a:rPr lang="ko-KR" altLang="en-US" sz="1200" b="1" dirty="0"/>
                        <a:t>낮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07 </a:t>
                      </a:r>
                      <a:r>
                        <a:rPr lang="ko-KR" altLang="en-US" sz="1200" b="1" dirty="0"/>
                        <a:t>시 </a:t>
                      </a:r>
                      <a:r>
                        <a:rPr lang="en-US" altLang="ko-KR" sz="1200" b="1" dirty="0"/>
                        <a:t>~ 15 </a:t>
                      </a:r>
                      <a:r>
                        <a:rPr lang="ko-KR" altLang="en-US" sz="1200" b="1" dirty="0"/>
                        <a:t>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878931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Factor 2 (</a:t>
                      </a:r>
                      <a:r>
                        <a:rPr lang="ko-KR" altLang="en-US" sz="1200" b="1" dirty="0"/>
                        <a:t>저녁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16</a:t>
                      </a:r>
                      <a:r>
                        <a:rPr lang="ko-KR" altLang="en-US" sz="1200" b="1" dirty="0"/>
                        <a:t>시 </a:t>
                      </a:r>
                      <a:r>
                        <a:rPr lang="en-US" altLang="ko-KR" sz="1200" b="1" dirty="0"/>
                        <a:t> ~ 23</a:t>
                      </a:r>
                      <a:r>
                        <a:rPr lang="ko-KR" altLang="en-US" sz="1200" b="1" dirty="0"/>
                        <a:t>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434758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Factor 3 (</a:t>
                      </a:r>
                      <a:r>
                        <a:rPr lang="ko-KR" altLang="en-US" sz="1200" b="1" dirty="0"/>
                        <a:t>새벽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00 </a:t>
                      </a:r>
                      <a:r>
                        <a:rPr lang="ko-KR" altLang="en-US" sz="1200" b="1" dirty="0"/>
                        <a:t>시 </a:t>
                      </a:r>
                      <a:r>
                        <a:rPr lang="en-US" altLang="ko-KR" sz="1200" b="1" dirty="0"/>
                        <a:t>~ 06</a:t>
                      </a:r>
                      <a:r>
                        <a:rPr lang="ko-KR" altLang="en-US" sz="1200" b="1" dirty="0"/>
                        <a:t>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7780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B3E3BF3-8E17-888A-51F9-4FB3BBBE1B66}"/>
              </a:ext>
            </a:extLst>
          </p:cNvPr>
          <p:cNvSpPr txBox="1"/>
          <p:nvPr/>
        </p:nvSpPr>
        <p:spPr>
          <a:xfrm>
            <a:off x="6263851" y="18398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FA </a:t>
            </a:r>
            <a:r>
              <a:rPr lang="ko-KR" altLang="en-US" b="1" dirty="0"/>
              <a:t>분석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36D6E4-AF92-88F1-1AA3-366D75B6A8D0}"/>
              </a:ext>
            </a:extLst>
          </p:cNvPr>
          <p:cNvSpPr txBox="1"/>
          <p:nvPr/>
        </p:nvSpPr>
        <p:spPr>
          <a:xfrm>
            <a:off x="8408633" y="3819758"/>
            <a:ext cx="33859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5488" lvl="2"/>
            <a:r>
              <a:rPr lang="en-US" altLang="ko-KR" sz="1400" dirty="0">
                <a:solidFill>
                  <a:srgbClr val="212121"/>
                </a:solidFill>
                <a:latin typeface="Roboto" panose="02000000000000000000" pitchFamily="2" charset="0"/>
              </a:rPr>
              <a:t>0.74 </a:t>
            </a:r>
            <a:r>
              <a:rPr lang="ko-KR" altLang="en-US" sz="1400" dirty="0">
                <a:solidFill>
                  <a:srgbClr val="212121"/>
                </a:solidFill>
                <a:latin typeface="Roboto" panose="02000000000000000000" pitchFamily="2" charset="0"/>
              </a:rPr>
              <a:t>이상의 </a:t>
            </a:r>
            <a:r>
              <a:rPr lang="ko-KR" altLang="en-US" sz="1400" dirty="0" err="1">
                <a:solidFill>
                  <a:srgbClr val="212121"/>
                </a:solidFill>
                <a:latin typeface="Roboto" panose="02000000000000000000" pitchFamily="2" charset="0"/>
              </a:rPr>
              <a:t>총분산</a:t>
            </a:r>
            <a:r>
              <a:rPr lang="ko-KR" altLang="en-US" sz="1400" dirty="0">
                <a:solidFill>
                  <a:srgbClr val="212121"/>
                </a:solidFill>
                <a:latin typeface="Roboto" panose="02000000000000000000" pitchFamily="2" charset="0"/>
              </a:rPr>
              <a:t> </a:t>
            </a:r>
            <a:r>
              <a:rPr lang="ko-KR" altLang="en-US" sz="1400" dirty="0" err="1">
                <a:solidFill>
                  <a:srgbClr val="212121"/>
                </a:solidFill>
                <a:latin typeface="Roboto" panose="02000000000000000000" pitchFamily="2" charset="0"/>
              </a:rPr>
              <a:t>설명율</a:t>
            </a:r>
            <a:r>
              <a:rPr lang="ko-KR" altLang="en-US" sz="1400" dirty="0">
                <a:solidFill>
                  <a:srgbClr val="212121"/>
                </a:solidFill>
                <a:latin typeface="Roboto" panose="02000000000000000000" pitchFamily="2" charset="0"/>
              </a:rPr>
              <a:t> 수치를 보임</a:t>
            </a:r>
            <a:endParaRPr lang="en-US" altLang="ko-KR" sz="140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marL="475488" lvl="2"/>
            <a:endParaRPr lang="en-US" altLang="ko-KR" sz="180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marL="475488" lvl="2"/>
            <a:endParaRPr lang="en-US" altLang="ko-KR" sz="1800" dirty="0">
              <a:solidFill>
                <a:srgbClr val="212121"/>
              </a:solidFill>
              <a:latin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9D1E5-4470-D2E3-A49C-3232816636A7}"/>
              </a:ext>
            </a:extLst>
          </p:cNvPr>
          <p:cNvSpPr txBox="1"/>
          <p:nvPr/>
        </p:nvSpPr>
        <p:spPr>
          <a:xfrm>
            <a:off x="6263851" y="22353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Promax </a:t>
            </a:r>
            <a:r>
              <a:rPr lang="ko-KR" altLang="en-US" b="1" dirty="0"/>
              <a:t>사각 회전 사용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F4722E-CA52-945F-28B6-1E0BFB6C62ED}"/>
              </a:ext>
            </a:extLst>
          </p:cNvPr>
          <p:cNvSpPr txBox="1"/>
          <p:nvPr/>
        </p:nvSpPr>
        <p:spPr>
          <a:xfrm>
            <a:off x="8408633" y="4400902"/>
            <a:ext cx="338595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5488" lvl="2"/>
            <a:r>
              <a:rPr lang="ko-KR" altLang="en-US" sz="1400" dirty="0">
                <a:solidFill>
                  <a:srgbClr val="212121"/>
                </a:solidFill>
                <a:latin typeface="+mn-ea"/>
              </a:rPr>
              <a:t>날짜마다 생활인구가 밀집하는 시간대가 다를 것</a:t>
            </a:r>
            <a:endParaRPr lang="en-US" altLang="ko-KR" sz="1400" dirty="0">
              <a:solidFill>
                <a:srgbClr val="212121"/>
              </a:solidFill>
              <a:latin typeface="+mn-ea"/>
            </a:endParaRPr>
          </a:p>
          <a:p>
            <a:pPr marL="475488" lvl="2"/>
            <a:r>
              <a:rPr lang="en-US" altLang="ko-KR" sz="1400" dirty="0">
                <a:solidFill>
                  <a:srgbClr val="212121"/>
                </a:solidFill>
                <a:latin typeface="+mn-ea"/>
              </a:rPr>
              <a:t>ex) </a:t>
            </a:r>
            <a:r>
              <a:rPr lang="ko-KR" altLang="en-US" sz="1400" dirty="0">
                <a:solidFill>
                  <a:srgbClr val="212121"/>
                </a:solidFill>
                <a:latin typeface="+mn-ea"/>
              </a:rPr>
              <a:t>공휴일</a:t>
            </a:r>
            <a:r>
              <a:rPr lang="en-US" altLang="ko-KR" sz="1400" dirty="0">
                <a:solidFill>
                  <a:srgbClr val="21212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212121"/>
                </a:solidFill>
                <a:latin typeface="+mn-ea"/>
              </a:rPr>
              <a:t>평일</a:t>
            </a:r>
            <a:r>
              <a:rPr lang="en-US" altLang="ko-KR" sz="1400" dirty="0">
                <a:solidFill>
                  <a:srgbClr val="21212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212121"/>
                </a:solidFill>
                <a:latin typeface="+mn-ea"/>
              </a:rPr>
              <a:t>일요일</a:t>
            </a:r>
            <a:endParaRPr lang="en-US" altLang="ko-KR" sz="1400" dirty="0">
              <a:solidFill>
                <a:srgbClr val="212121"/>
              </a:solidFill>
              <a:latin typeface="+mn-ea"/>
            </a:endParaRPr>
          </a:p>
          <a:p>
            <a:pPr marL="475488" lvl="2"/>
            <a:endParaRPr lang="en-US" altLang="ko-KR" sz="1400" dirty="0">
              <a:solidFill>
                <a:srgbClr val="212121"/>
              </a:solidFill>
              <a:latin typeface="+mn-ea"/>
            </a:endParaRPr>
          </a:p>
          <a:p>
            <a:pPr marL="475488" lvl="2"/>
            <a:r>
              <a:rPr lang="ko-KR" altLang="en-US" sz="1400" dirty="0" err="1">
                <a:solidFill>
                  <a:srgbClr val="212121"/>
                </a:solidFill>
                <a:latin typeface="+mn-ea"/>
              </a:rPr>
              <a:t>날짜별</a:t>
            </a:r>
            <a:r>
              <a:rPr lang="ko-KR" altLang="en-US" sz="1400" dirty="0">
                <a:solidFill>
                  <a:srgbClr val="212121"/>
                </a:solidFill>
                <a:latin typeface="+mn-ea"/>
              </a:rPr>
              <a:t> 각 </a:t>
            </a:r>
            <a:r>
              <a:rPr lang="en-US" altLang="ko-KR" sz="1400" dirty="0">
                <a:solidFill>
                  <a:srgbClr val="212121"/>
                </a:solidFill>
                <a:latin typeface="+mn-ea"/>
              </a:rPr>
              <a:t>Factors</a:t>
            </a:r>
            <a:r>
              <a:rPr lang="ko-KR" altLang="en-US" sz="1400" dirty="0">
                <a:solidFill>
                  <a:srgbClr val="212121"/>
                </a:solidFill>
                <a:latin typeface="+mn-ea"/>
              </a:rPr>
              <a:t>와의 연관성 분석</a:t>
            </a:r>
            <a:endParaRPr lang="en-US" altLang="ko-KR" sz="1400" dirty="0">
              <a:solidFill>
                <a:srgbClr val="212121"/>
              </a:solidFill>
              <a:latin typeface="+mn-ea"/>
            </a:endParaRPr>
          </a:p>
          <a:p>
            <a:pPr marL="475488" lvl="2"/>
            <a:endParaRPr lang="en-US" altLang="ko-KR" dirty="0">
              <a:solidFill>
                <a:srgbClr val="212121"/>
              </a:solidFill>
              <a:latin typeface="Roboto" panose="02000000000000000000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1E9315-3108-08B8-0249-2B5425F0D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831" y="2556495"/>
            <a:ext cx="2396153" cy="368881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872112-231D-A0FD-7100-16C3AAAB60E5}"/>
              </a:ext>
            </a:extLst>
          </p:cNvPr>
          <p:cNvCxnSpPr>
            <a:cxnSpLocks/>
          </p:cNvCxnSpPr>
          <p:nvPr/>
        </p:nvCxnSpPr>
        <p:spPr>
          <a:xfrm>
            <a:off x="6622096" y="3614195"/>
            <a:ext cx="15364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4A8A9C5-830A-8FC3-7D2A-BB5FA0CEF4BD}"/>
              </a:ext>
            </a:extLst>
          </p:cNvPr>
          <p:cNvCxnSpPr>
            <a:cxnSpLocks/>
          </p:cNvCxnSpPr>
          <p:nvPr/>
        </p:nvCxnSpPr>
        <p:spPr>
          <a:xfrm>
            <a:off x="6622096" y="4896976"/>
            <a:ext cx="15250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4B90BB18-9314-BE42-C0E2-258438C73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344" y="4023949"/>
            <a:ext cx="2185232" cy="170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19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90710-E914-6811-60C9-082E3C9B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Results &amp; Analysis (</a:t>
            </a:r>
            <a:r>
              <a:rPr lang="ko-KR" altLang="en-US" b="1" dirty="0" err="1"/>
              <a:t>송중동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0E8E8-C720-0C6A-8AE8-A2F3AD7BFEDF}"/>
              </a:ext>
            </a:extLst>
          </p:cNvPr>
          <p:cNvSpPr txBox="1"/>
          <p:nvPr/>
        </p:nvSpPr>
        <p:spPr>
          <a:xfrm>
            <a:off x="514350" y="1789988"/>
            <a:ext cx="6096000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클러스터링</a:t>
            </a: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거리 계산에 따른</a:t>
            </a: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Clustering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Ward, Euclidean </a:t>
            </a:r>
            <a:r>
              <a:rPr lang="ko-KR" altLang="en-US" sz="1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적용</a:t>
            </a:r>
            <a:endParaRPr lang="en-US" altLang="ko-KR" sz="14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endParaRPr lang="en-US" altLang="ko-KR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513FA6-F007-5897-0302-DF9CF40FFB22}"/>
              </a:ext>
            </a:extLst>
          </p:cNvPr>
          <p:cNvSpPr txBox="1"/>
          <p:nvPr/>
        </p:nvSpPr>
        <p:spPr>
          <a:xfrm>
            <a:off x="3393440" y="3716346"/>
            <a:ext cx="291274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200" b="1" dirty="0"/>
              <a:t>그룹별 주요 </a:t>
            </a:r>
            <a:r>
              <a:rPr lang="en-US" altLang="ko-KR" sz="1200" b="1" dirty="0"/>
              <a:t>Factor</a:t>
            </a:r>
          </a:p>
          <a:p>
            <a:pPr latinLnBrk="1"/>
            <a:endParaRPr lang="en-US" altLang="ko-KR" sz="1200" b="1" dirty="0"/>
          </a:p>
          <a:p>
            <a:pPr latinLnBrk="1"/>
            <a:r>
              <a:rPr lang="en-US" altLang="ko-KR" sz="1200" b="1" dirty="0"/>
              <a:t>Group 1 :  </a:t>
            </a:r>
            <a:r>
              <a:rPr lang="en-US" altLang="ko-KR" sz="1600" b="1" dirty="0"/>
              <a:t> </a:t>
            </a:r>
            <a:r>
              <a:rPr lang="ko-KR" altLang="en-US" sz="1600" b="1" dirty="0"/>
              <a:t>뚜렷한 특징 없음</a:t>
            </a:r>
            <a:r>
              <a:rPr lang="en-US" altLang="ko-KR" sz="1200" b="1" dirty="0"/>
              <a:t> </a:t>
            </a:r>
          </a:p>
          <a:p>
            <a:pPr latinLnBrk="1"/>
            <a:r>
              <a:rPr lang="en-US" altLang="ko-KR" sz="1200" b="1" dirty="0"/>
              <a:t>Group 2 :  Factor3&gt; Factor2 &gt; Factor1 </a:t>
            </a:r>
          </a:p>
          <a:p>
            <a:pPr latinLnBrk="1"/>
            <a:r>
              <a:rPr lang="en-US" altLang="ko-KR" sz="1200" b="1" dirty="0"/>
              <a:t>Group 3 :  </a:t>
            </a:r>
            <a:r>
              <a:rPr lang="en-US" altLang="ko-KR" sz="1050" b="1" dirty="0"/>
              <a:t>Factor 3&gt;Factor1&gt;Factor2</a:t>
            </a:r>
            <a:endParaRPr lang="ko-KR" altLang="en-US" sz="1050" b="0" dirty="0"/>
          </a:p>
          <a:p>
            <a:pPr algn="ctr" latinLnBrk="1"/>
            <a:endParaRPr lang="ko-KR" altLang="en-US" sz="1200" b="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9C1DDD-1431-8BAB-BED1-F6122A068EC9}"/>
              </a:ext>
            </a:extLst>
          </p:cNvPr>
          <p:cNvSpPr txBox="1"/>
          <p:nvPr/>
        </p:nvSpPr>
        <p:spPr>
          <a:xfrm>
            <a:off x="3393440" y="5161891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200" b="1" dirty="0"/>
              <a:t>그룹 정의</a:t>
            </a:r>
            <a:r>
              <a:rPr lang="en-US" altLang="ko-KR" sz="1200" b="1" dirty="0"/>
              <a:t>)</a:t>
            </a:r>
          </a:p>
          <a:p>
            <a:pPr latinLnBrk="1"/>
            <a:endParaRPr lang="en-US" altLang="ko-KR" sz="1200" b="1" dirty="0"/>
          </a:p>
          <a:p>
            <a:pPr latinLnBrk="1"/>
            <a:r>
              <a:rPr lang="en-US" altLang="ko-KR" sz="1200" b="1" dirty="0"/>
              <a:t>Group1  </a:t>
            </a:r>
            <a:r>
              <a:rPr lang="ko-KR" altLang="en-US" sz="1200" b="1" dirty="0"/>
              <a:t>평일</a:t>
            </a:r>
            <a:endParaRPr lang="en-US" altLang="ko-KR" sz="1200" b="1" dirty="0"/>
          </a:p>
          <a:p>
            <a:pPr latinLnBrk="1"/>
            <a:r>
              <a:rPr lang="en-US" altLang="ko-KR" sz="1200" b="1" dirty="0"/>
              <a:t>Group2</a:t>
            </a:r>
            <a:r>
              <a:rPr lang="ko-KR" altLang="en-US" sz="1200" b="1" dirty="0"/>
              <a:t> 일요일 주말 공휴일</a:t>
            </a:r>
            <a:endParaRPr lang="en-US" altLang="ko-KR" sz="1200" b="1" dirty="0"/>
          </a:p>
          <a:p>
            <a:pPr latinLnBrk="1"/>
            <a:r>
              <a:rPr lang="en-US" altLang="ko-KR" sz="1200" b="1" dirty="0"/>
              <a:t>Group3 </a:t>
            </a:r>
            <a:r>
              <a:rPr lang="ko-KR" altLang="en-US" sz="1200" b="1" dirty="0"/>
              <a:t> 기타</a:t>
            </a:r>
            <a:endParaRPr lang="en-US" altLang="ko-KR" sz="1200" b="1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6B92D80-07E5-9777-F339-E9B4309A0052}"/>
              </a:ext>
            </a:extLst>
          </p:cNvPr>
          <p:cNvSpPr/>
          <p:nvPr/>
        </p:nvSpPr>
        <p:spPr>
          <a:xfrm rot="5400000">
            <a:off x="4410076" y="4848124"/>
            <a:ext cx="390525" cy="292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8E40D4D-6CB1-21B7-4E55-01080F1535B6}"/>
              </a:ext>
            </a:extLst>
          </p:cNvPr>
          <p:cNvCxnSpPr/>
          <p:nvPr/>
        </p:nvCxnSpPr>
        <p:spPr>
          <a:xfrm>
            <a:off x="6126480" y="2043613"/>
            <a:ext cx="0" cy="386320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8241A1-810B-F1A3-1363-D79200246251}"/>
              </a:ext>
            </a:extLst>
          </p:cNvPr>
          <p:cNvSpPr txBox="1"/>
          <p:nvPr/>
        </p:nvSpPr>
        <p:spPr>
          <a:xfrm>
            <a:off x="6303168" y="6033756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&lt;Cluster </a:t>
            </a:r>
            <a:r>
              <a:rPr lang="ko-KR" altLang="en-US" sz="105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별 생활인구 추이 자료</a:t>
            </a:r>
            <a:r>
              <a:rPr lang="en-US" altLang="ko-KR" sz="105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  <a:endParaRPr lang="ko-KR" altLang="en-US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29336-F87D-9762-08A6-77C501359FE1}"/>
              </a:ext>
            </a:extLst>
          </p:cNvPr>
          <p:cNvSpPr txBox="1"/>
          <p:nvPr/>
        </p:nvSpPr>
        <p:spPr>
          <a:xfrm>
            <a:off x="8975883" y="3781347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&lt;Cluster </a:t>
            </a:r>
            <a:r>
              <a:rPr kumimoji="0" lang="ko-KR" altLang="en-US" sz="105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별 생활인구 </a:t>
            </a:r>
            <a:r>
              <a:rPr kumimoji="0" lang="en-US" altLang="ko-KR" sz="105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kumimoji="0" lang="ko-KR" altLang="en-US" sz="105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평균치 자료</a:t>
            </a:r>
            <a:r>
              <a:rPr kumimoji="0" lang="en-US" altLang="ko-KR" sz="105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CF74CE-D760-511A-99FE-95F0ACEDF471}"/>
              </a:ext>
            </a:extLst>
          </p:cNvPr>
          <p:cNvSpPr txBox="1"/>
          <p:nvPr/>
        </p:nvSpPr>
        <p:spPr>
          <a:xfrm>
            <a:off x="8663464" y="4158035"/>
            <a:ext cx="31492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Cluster </a:t>
            </a:r>
            <a:r>
              <a:rPr lang="ko-KR" altLang="en-US" b="1" dirty="0"/>
              <a:t>선정</a:t>
            </a:r>
            <a:r>
              <a:rPr lang="en-US" altLang="ko-KR" b="1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/>
              <a:t>Cluster 1</a:t>
            </a:r>
            <a:r>
              <a:rPr lang="ko-KR" altLang="en-US" sz="1200" dirty="0"/>
              <a:t>의 경우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1) </a:t>
            </a:r>
            <a:r>
              <a:rPr lang="ko-KR" altLang="en-US" sz="1200" dirty="0"/>
              <a:t>기존 복지관에서 프로그램이 진행되는 평일에 대한 데이터가 잘 반영되어 있음</a:t>
            </a:r>
            <a:r>
              <a:rPr lang="en-US" altLang="ko-KR" sz="1200" dirty="0"/>
              <a:t> </a:t>
            </a:r>
          </a:p>
          <a:p>
            <a:r>
              <a:rPr lang="en-US" altLang="ko-KR" sz="1200" dirty="0"/>
              <a:t> 2) </a:t>
            </a:r>
            <a:r>
              <a:rPr lang="ko-KR" altLang="en-US" sz="1200" dirty="0"/>
              <a:t>생활인구가 타 </a:t>
            </a:r>
            <a:r>
              <a:rPr lang="en-US" altLang="ko-KR" sz="1200" dirty="0"/>
              <a:t>Cluster</a:t>
            </a:r>
            <a:r>
              <a:rPr lang="ko-KR" altLang="en-US" sz="1200" dirty="0"/>
              <a:t>에 비해 다소 높은 값을 보임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CC42D7-0356-EA08-E0A2-ADD96C4042C1}"/>
              </a:ext>
            </a:extLst>
          </p:cNvPr>
          <p:cNvSpPr txBox="1"/>
          <p:nvPr/>
        </p:nvSpPr>
        <p:spPr>
          <a:xfrm>
            <a:off x="8684484" y="5599704"/>
            <a:ext cx="3528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Cluster 1</a:t>
            </a:r>
            <a:r>
              <a:rPr lang="ko-KR" altLang="en-US" sz="1200" dirty="0"/>
              <a:t>에 해당하는 날짜 </a:t>
            </a:r>
            <a:endParaRPr lang="en-US" altLang="ko-KR" sz="1200" dirty="0"/>
          </a:p>
          <a:p>
            <a:r>
              <a:rPr lang="ko-KR" altLang="en-US" sz="1200" dirty="0"/>
              <a:t>생활인구가 최대치를 가지는 시간들의 평균</a:t>
            </a:r>
            <a:endParaRPr lang="en-US" altLang="ko-KR" sz="1200" dirty="0"/>
          </a:p>
          <a:p>
            <a:r>
              <a:rPr lang="en-US" altLang="ko-KR" sz="1200" b="0" i="0" dirty="0">
                <a:effectLst/>
                <a:latin typeface="Courier New" panose="02070309020205020404" pitchFamily="49" charset="0"/>
              </a:rPr>
              <a:t>= 21.9</a:t>
            </a:r>
            <a:r>
              <a:rPr lang="ko-KR" altLang="en-US" sz="1200" b="0" i="0" dirty="0">
                <a:effectLst/>
                <a:latin typeface="Courier New" panose="02070309020205020404" pitchFamily="49" charset="0"/>
              </a:rPr>
              <a:t>시</a:t>
            </a:r>
            <a:endParaRPr lang="en-US" altLang="ko-KR" sz="1200" dirty="0"/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866FEC6E-9653-91BE-64FC-F661D89D94A1}"/>
              </a:ext>
            </a:extLst>
          </p:cNvPr>
          <p:cNvGraphicFramePr>
            <a:graphicFrameLocks noGrp="1"/>
          </p:cNvGraphicFramePr>
          <p:nvPr/>
        </p:nvGraphicFramePr>
        <p:xfrm>
          <a:off x="1097280" y="2168029"/>
          <a:ext cx="4444674" cy="1529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779">
                  <a:extLst>
                    <a:ext uri="{9D8B030D-6E8A-4147-A177-3AD203B41FA5}">
                      <a16:colId xmlns:a16="http://schemas.microsoft.com/office/drawing/2014/main" val="4192980068"/>
                    </a:ext>
                  </a:extLst>
                </a:gridCol>
                <a:gridCol w="812544">
                  <a:extLst>
                    <a:ext uri="{9D8B030D-6E8A-4147-A177-3AD203B41FA5}">
                      <a16:colId xmlns:a16="http://schemas.microsoft.com/office/drawing/2014/main" val="2856051291"/>
                    </a:ext>
                  </a:extLst>
                </a:gridCol>
                <a:gridCol w="669014">
                  <a:extLst>
                    <a:ext uri="{9D8B030D-6E8A-4147-A177-3AD203B41FA5}">
                      <a16:colId xmlns:a16="http://schemas.microsoft.com/office/drawing/2014/main" val="3270378027"/>
                    </a:ext>
                  </a:extLst>
                </a:gridCol>
                <a:gridCol w="740779">
                  <a:extLst>
                    <a:ext uri="{9D8B030D-6E8A-4147-A177-3AD203B41FA5}">
                      <a16:colId xmlns:a16="http://schemas.microsoft.com/office/drawing/2014/main" val="275380340"/>
                    </a:ext>
                  </a:extLst>
                </a:gridCol>
                <a:gridCol w="740779">
                  <a:extLst>
                    <a:ext uri="{9D8B030D-6E8A-4147-A177-3AD203B41FA5}">
                      <a16:colId xmlns:a16="http://schemas.microsoft.com/office/drawing/2014/main" val="3835552979"/>
                    </a:ext>
                  </a:extLst>
                </a:gridCol>
                <a:gridCol w="740779">
                  <a:extLst>
                    <a:ext uri="{9D8B030D-6E8A-4147-A177-3AD203B41FA5}">
                      <a16:colId xmlns:a16="http://schemas.microsoft.com/office/drawing/2014/main" val="3842790805"/>
                    </a:ext>
                  </a:extLst>
                </a:gridCol>
              </a:tblGrid>
              <a:tr h="539548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group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Numbers of days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Factor 1(</a:t>
                      </a:r>
                      <a:r>
                        <a:rPr lang="ko-KR" altLang="en-US" sz="1200" dirty="0"/>
                        <a:t>낮</a:t>
                      </a:r>
                      <a:r>
                        <a:rPr lang="en-US" altLang="ko-KR" sz="1200" dirty="0"/>
                        <a:t>)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Factor2(</a:t>
                      </a:r>
                      <a:r>
                        <a:rPr lang="ko-KR" altLang="en-US" sz="1200" dirty="0"/>
                        <a:t>저녁</a:t>
                      </a:r>
                      <a:r>
                        <a:rPr lang="en-US" altLang="ko-KR" sz="1200" dirty="0"/>
                        <a:t>)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Facotr3(</a:t>
                      </a:r>
                      <a:r>
                        <a:rPr lang="ko-KR" altLang="en-US" sz="1200" dirty="0"/>
                        <a:t>새벽</a:t>
                      </a:r>
                      <a:r>
                        <a:rPr lang="en-US" altLang="ko-KR" sz="1200" dirty="0"/>
                        <a:t>)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실루엣스코어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518257"/>
                  </a:ext>
                </a:extLst>
              </a:tr>
              <a:tr h="329958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group1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249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-0.47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-0.51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-0.51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0.37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883746"/>
                  </a:ext>
                </a:extLst>
              </a:tr>
              <a:tr h="3299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group2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72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0.54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0.97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0.65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0.51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180659"/>
                  </a:ext>
                </a:extLst>
              </a:tr>
              <a:tr h="3299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group3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44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1.81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1.41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1.83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0.16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250737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D5C74DC7-9DE9-ADD9-FB28-5185E3FAB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664" y="2037198"/>
            <a:ext cx="2376368" cy="127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B2058DD-939A-9C8B-6C30-FFF128DA2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966" y="3430731"/>
            <a:ext cx="2359695" cy="126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CE106AC-E06E-1DC2-76B0-B8B6B2CE7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932" y="4768151"/>
            <a:ext cx="2270284" cy="121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7B0AFFF-8C47-0F3B-06DC-3F41D98D3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328" y="2199296"/>
            <a:ext cx="2712882" cy="14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7FE44EFD-6ABC-E59C-3BDD-2CB728EB3C18}"/>
              </a:ext>
            </a:extLst>
          </p:cNvPr>
          <p:cNvGraphicFramePr>
            <a:graphicFrameLocks/>
          </p:cNvGraphicFramePr>
          <p:nvPr/>
        </p:nvGraphicFramePr>
        <p:xfrm>
          <a:off x="494517" y="4093351"/>
          <a:ext cx="2509368" cy="1712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940385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90710-E914-6811-60C9-082E3C9B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Conclusion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FF4047-A58F-43D0-F4F1-00989CB9A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727787" cy="402336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sz="2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Noto Sans KR"/>
              </a:rPr>
              <a:t>결론 및 제언</a:t>
            </a:r>
            <a:endParaRPr lang="en-US" altLang="ko-KR" sz="2000" b="1" i="0" dirty="0">
              <a:solidFill>
                <a:srgbClr val="000000"/>
              </a:solidFill>
              <a:effectLst/>
              <a:highlight>
                <a:srgbClr val="FFFF00"/>
              </a:highlight>
              <a:latin typeface="Noto Sans KR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지역별로 시간에 따른 </a:t>
            </a:r>
            <a:r>
              <a:rPr lang="en-US" altLang="ko-KR" dirty="0"/>
              <a:t>FA </a:t>
            </a:r>
            <a:r>
              <a:rPr lang="ko-KR" altLang="en-US" dirty="0"/>
              <a:t>결과가 다르게 나타나는 것을 확인할 수 있었다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FA</a:t>
            </a:r>
            <a:r>
              <a:rPr lang="ko-KR" altLang="en-US" dirty="0"/>
              <a:t>를 통해 도출한 </a:t>
            </a:r>
            <a:r>
              <a:rPr lang="en-US" altLang="ko-KR" dirty="0"/>
              <a:t>factor</a:t>
            </a:r>
            <a:r>
              <a:rPr lang="ko-KR" altLang="en-US" dirty="0"/>
              <a:t>를 바탕으로 날짜들을 </a:t>
            </a:r>
            <a:r>
              <a:rPr lang="en-US" altLang="ko-KR" dirty="0"/>
              <a:t>Clustering</a:t>
            </a:r>
            <a:r>
              <a:rPr lang="ko-KR" altLang="en-US" dirty="0"/>
              <a:t>한 결과</a:t>
            </a:r>
            <a:r>
              <a:rPr lang="en-US" altLang="ko-KR" dirty="0"/>
              <a:t>, </a:t>
            </a:r>
            <a:r>
              <a:rPr lang="ko-KR" altLang="en-US" dirty="0"/>
              <a:t>비슷한 생활인구 변동 추이를 보이는 일자끼리 한 군집에 모이는 것을 확인할 수 있었다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즉</a:t>
            </a:r>
            <a:r>
              <a:rPr lang="en-US" altLang="ko-KR" dirty="0"/>
              <a:t>, FA</a:t>
            </a:r>
            <a:r>
              <a:rPr lang="ko-KR" altLang="en-US" dirty="0"/>
              <a:t>와 </a:t>
            </a:r>
            <a:r>
              <a:rPr lang="en-US" altLang="ko-KR" dirty="0"/>
              <a:t>Clustering</a:t>
            </a:r>
            <a:r>
              <a:rPr lang="ko-KR" altLang="en-US" dirty="0"/>
              <a:t>을 활용하여</a:t>
            </a:r>
            <a:r>
              <a:rPr lang="en-US" altLang="ko-KR" dirty="0"/>
              <a:t>, </a:t>
            </a:r>
            <a:r>
              <a:rPr lang="ko-KR" altLang="en-US" dirty="0"/>
              <a:t>어떤 날짜의 어떤 시간대에 생활인구 수가 증가하는지 확인하여</a:t>
            </a:r>
            <a:r>
              <a:rPr lang="en-US" altLang="ko-KR" dirty="0"/>
              <a:t>, </a:t>
            </a:r>
            <a:r>
              <a:rPr lang="ko-KR" altLang="en-US" dirty="0"/>
              <a:t>이에 따라 적절한 디지털 교육 시간대를 제시할 수 있을 것으로 판단하였다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FA, Clustering </a:t>
            </a:r>
            <a:r>
              <a:rPr lang="ko-KR" altLang="en-US" dirty="0"/>
              <a:t>결과를 종합해 적절한 디지털 교육 시간대를 제시하고자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111477F-6CCA-6403-24C5-65EFEA7CE3E4}"/>
              </a:ext>
            </a:extLst>
          </p:cNvPr>
          <p:cNvCxnSpPr/>
          <p:nvPr/>
        </p:nvCxnSpPr>
        <p:spPr>
          <a:xfrm>
            <a:off x="6126480" y="2043613"/>
            <a:ext cx="0" cy="386320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CEB06E6-6FF4-F6BD-3CA6-DF11554D8D57}"/>
              </a:ext>
            </a:extLst>
          </p:cNvPr>
          <p:cNvSpPr txBox="1">
            <a:spLocks/>
          </p:cNvSpPr>
          <p:nvPr/>
        </p:nvSpPr>
        <p:spPr>
          <a:xfrm>
            <a:off x="6366933" y="1845734"/>
            <a:ext cx="4727787" cy="402336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altLang="ko-KR" b="1" dirty="0">
                <a:solidFill>
                  <a:srgbClr val="000000"/>
                </a:solidFill>
                <a:highlight>
                  <a:srgbClr val="FFFF00"/>
                </a:highlight>
                <a:latin typeface="Noto Sans KR"/>
              </a:rPr>
              <a:t>1. </a:t>
            </a:r>
            <a:r>
              <a:rPr lang="ko-KR" altLang="en-US" b="1" dirty="0">
                <a:solidFill>
                  <a:srgbClr val="000000"/>
                </a:solidFill>
                <a:highlight>
                  <a:srgbClr val="FFFF00"/>
                </a:highlight>
                <a:latin typeface="Noto Sans KR"/>
              </a:rPr>
              <a:t>디지털 배움터에서의 교육 시간대 제안</a:t>
            </a:r>
            <a:endParaRPr lang="en-US" altLang="ko-KR" b="1" dirty="0">
              <a:solidFill>
                <a:srgbClr val="000000"/>
              </a:solidFill>
              <a:highlight>
                <a:srgbClr val="FFFF00"/>
              </a:highlight>
              <a:latin typeface="Noto Sans KR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Cluster</a:t>
            </a:r>
            <a:r>
              <a:rPr lang="ko-KR" altLang="en-US" dirty="0"/>
              <a:t>들의 각 날짜들의 변화 추이 평균을 비교해 최대 고령층 생활인구수가 가장 큰 군집에 속하는 날들에 교육을 진행한다</a:t>
            </a:r>
            <a:r>
              <a:rPr lang="en-US" altLang="ko-KR" dirty="0"/>
              <a:t>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미아동의 경우 </a:t>
            </a:r>
            <a:r>
              <a:rPr lang="en-US" altLang="ko-KR" dirty="0"/>
              <a:t>3</a:t>
            </a:r>
            <a:r>
              <a:rPr lang="ko-KR" altLang="en-US" dirty="0"/>
              <a:t>월</a:t>
            </a:r>
            <a:r>
              <a:rPr lang="en-US" altLang="ko-KR" dirty="0"/>
              <a:t>~9</a:t>
            </a:r>
            <a:r>
              <a:rPr lang="ko-KR" altLang="en-US" dirty="0"/>
              <a:t>월의 평일이 모인 </a:t>
            </a:r>
            <a:r>
              <a:rPr lang="en-US" altLang="ko-KR" dirty="0"/>
              <a:t>Cluster1</a:t>
            </a:r>
            <a:r>
              <a:rPr lang="ko-KR" altLang="en-US" dirty="0"/>
              <a:t>이 이에 해당하므로</a:t>
            </a:r>
            <a:r>
              <a:rPr lang="en-US" altLang="ko-KR" dirty="0"/>
              <a:t>, 3</a:t>
            </a:r>
            <a:r>
              <a:rPr lang="ko-KR" altLang="en-US" dirty="0"/>
              <a:t>월</a:t>
            </a:r>
            <a:r>
              <a:rPr lang="en-US" altLang="ko-KR" dirty="0"/>
              <a:t>~9</a:t>
            </a:r>
            <a:r>
              <a:rPr lang="ko-KR" altLang="en-US" dirty="0"/>
              <a:t>월 평일에 교육을 진행한다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해당 군집에 속하는 날짜들에 대해 고령층 생활인구가 가장 높은 시간의 평균을 구해 해당 시간대에 교육을 진행한다</a:t>
            </a:r>
            <a:r>
              <a:rPr lang="en-US" altLang="ko-KR" dirty="0"/>
              <a:t>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미아동의 경우 </a:t>
            </a:r>
            <a:r>
              <a:rPr lang="en-US" altLang="ko-KR" dirty="0"/>
              <a:t>16.2</a:t>
            </a:r>
            <a:r>
              <a:rPr lang="ko-KR" altLang="en-US" dirty="0"/>
              <a:t>시가 이에 해당했으므로</a:t>
            </a:r>
            <a:r>
              <a:rPr lang="en-US" altLang="ko-KR" dirty="0"/>
              <a:t>, </a:t>
            </a:r>
            <a:r>
              <a:rPr lang="ko-KR" altLang="en-US" dirty="0"/>
              <a:t>저녁 시간 전후로 교육 프로그램을 편성한다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5757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90710-E914-6811-60C9-082E3C9B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Conclusion</a:t>
            </a:r>
            <a:endParaRPr lang="ko-KR" altLang="en-US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111477F-6CCA-6403-24C5-65EFEA7CE3E4}"/>
              </a:ext>
            </a:extLst>
          </p:cNvPr>
          <p:cNvCxnSpPr/>
          <p:nvPr/>
        </p:nvCxnSpPr>
        <p:spPr>
          <a:xfrm>
            <a:off x="6126480" y="2043613"/>
            <a:ext cx="0" cy="386320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5FBD8D8-4252-5423-A337-AD9B6D5E428C}"/>
              </a:ext>
            </a:extLst>
          </p:cNvPr>
          <p:cNvSpPr txBox="1">
            <a:spLocks/>
          </p:cNvSpPr>
          <p:nvPr/>
        </p:nvSpPr>
        <p:spPr>
          <a:xfrm>
            <a:off x="6366933" y="1845734"/>
            <a:ext cx="4727787" cy="4023360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ko-KR" altLang="en-US" b="1" dirty="0">
                <a:solidFill>
                  <a:srgbClr val="000000"/>
                </a:solidFill>
                <a:highlight>
                  <a:srgbClr val="FFFF00"/>
                </a:highlight>
                <a:latin typeface="Noto Sans KR"/>
              </a:rPr>
              <a:t>연구 한계점 및 발전 방향</a:t>
            </a:r>
            <a:endParaRPr lang="en-US" altLang="ko-KR" b="1" dirty="0">
              <a:solidFill>
                <a:srgbClr val="000000"/>
              </a:solidFill>
              <a:highlight>
                <a:srgbClr val="FFFF00"/>
              </a:highlight>
              <a:latin typeface="Noto Sans KR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디지털 배움터가 존재하지 않는 지역의 경우 낮에 고령층 생활인구가 증가하는 경우를 발견하지 못했다</a:t>
            </a:r>
            <a:r>
              <a:rPr lang="en-US" altLang="ko-KR" dirty="0"/>
              <a:t>. </a:t>
            </a:r>
            <a:r>
              <a:rPr lang="ko-KR" altLang="en-US" dirty="0"/>
              <a:t>굉장히 적은 표본을 대상으로 연구를 진행했기에</a:t>
            </a:r>
            <a:r>
              <a:rPr lang="en-US" altLang="ko-KR" dirty="0"/>
              <a:t>, </a:t>
            </a:r>
            <a:r>
              <a:rPr lang="ko-KR" altLang="en-US" dirty="0"/>
              <a:t>찾아가는 디지털 교육 부스 운영에 적절한 대상지를 선정하지 못했다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고령층 생활인구 데이터를 바탕으로 고령층이 많이 모이는 시간대를 파악하는 것에는 성공하였으나 고령층 개인의 참여나 그 동기가 부족해 적절한 교육을 진행하기 어려울 수 있다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대한민국 전국에 대해 분석을 진행하지 못했기 때문에</a:t>
            </a:r>
            <a:r>
              <a:rPr lang="en-US" altLang="ko-KR" dirty="0"/>
              <a:t>, </a:t>
            </a:r>
            <a:r>
              <a:rPr lang="ko-KR" altLang="en-US" dirty="0"/>
              <a:t>강북구 미아동 주변 고령층의 특성에만 국한된 결과를 얻을 수 있다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생활인구 데이터가 성별</a:t>
            </a:r>
            <a:r>
              <a:rPr lang="en-US" altLang="ko-KR" dirty="0"/>
              <a:t>, </a:t>
            </a:r>
            <a:r>
              <a:rPr lang="ko-KR" altLang="en-US" dirty="0"/>
              <a:t>나이에 따라 분류가 잘 되어있는 만큼 정책 홍보나 광고의 대상이 되는 생활인구에 대해 분석을 진행한다면 도움이 되리라 생각된다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C28B0F7-409C-993B-F9B4-A36ED84F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727787" cy="402336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sz="2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Noto Sans KR"/>
              </a:rPr>
              <a:t>2. 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Noto Sans KR"/>
              </a:rPr>
              <a:t>찾아가는 디지털 교육 부스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디지털 배움터가 위치하지 않는 지역 중 낮에 고령층 생활인구가 증가하는 경우 찾아가는 디지털 교육 부스 대상지로 선정한다</a:t>
            </a:r>
            <a:r>
              <a:rPr lang="en-US" altLang="ko-KR" dirty="0"/>
              <a:t>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이후 디지털 배움터의 교육 프로그램 편성 시간대 제안과 같은 방식으로 시간대를 제안한다</a:t>
            </a:r>
            <a:r>
              <a:rPr lang="en-US" altLang="ko-KR" dirty="0"/>
              <a:t>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디지털 배움터가 위치하지 않는 지역 중 낮에 오히려 고령층 생활인구가 감소하는 지역의 경우 찾아가는 디지털 교육 부스 대상지에서 제외한다</a:t>
            </a:r>
            <a:r>
              <a:rPr lang="en-US" altLang="ko-KR" dirty="0"/>
              <a:t>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 경우 노년층이 낮 시간대에 디지털 배움터나 복지관 등이 위치한 주변 지역으로 이동했을 것으로 추정된다</a:t>
            </a:r>
            <a:r>
              <a:rPr lang="en-US" altLang="ko-KR" dirty="0"/>
              <a:t>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송중동</a:t>
            </a:r>
            <a:r>
              <a:rPr lang="en-US" altLang="ko-KR" dirty="0"/>
              <a:t>,</a:t>
            </a:r>
            <a:r>
              <a:rPr lang="ko-KR" altLang="en-US" dirty="0"/>
              <a:t> 송천동과 삼양동의 경우 낮의 생활인구수가 오히려 밤의 생활인구수보다 감소하는 것을 확인할 수 있었다</a:t>
            </a:r>
            <a:r>
              <a:rPr lang="en-US" altLang="ko-KR" dirty="0"/>
              <a:t>. </a:t>
            </a:r>
            <a:r>
              <a:rPr lang="ko-KR" altLang="en-US" dirty="0"/>
              <a:t>이 경우 디지털 교육 부스 대상지에서 제외한다</a:t>
            </a:r>
            <a:r>
              <a:rPr lang="en-US" altLang="ko-KR" dirty="0"/>
              <a:t>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8649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BA5A3-96FC-7619-5218-866AFAC57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Abstract &amp; Contents</a:t>
            </a:r>
            <a:endParaRPr lang="ko-KR" altLang="en-US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2C5C1D7-3189-39F1-DF0B-474375AE3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761653" cy="4023360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>
                <a:latin typeface="+mn-ea"/>
              </a:rPr>
              <a:t> 본 연구는 디지털 서비스 이용에 어려움을 겪는 고령층 인구에게 적절한 교육을 제공하기 위한 목적으로 진행되었다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연령이 높아질수록 디지털 문제 해결을 위해 지역거점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댁내 방문 등 대면서비스를 선호하며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디지털 문제로 인해 일상생활에 불편함을 겪는 경우가 증가하기에 관련 교육이 중요한 상황이다</a:t>
            </a:r>
            <a:r>
              <a:rPr lang="en-US" altLang="ko-KR" sz="1400" dirty="0">
                <a:latin typeface="+mn-ea"/>
              </a:rPr>
              <a:t>.</a:t>
            </a:r>
            <a:endParaRPr lang="en-US" altLang="ko-KR" sz="1400" b="0" i="0" dirty="0">
              <a:solidFill>
                <a:srgbClr val="333333"/>
              </a:solidFill>
              <a:effectLst/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 이를 위해 서울의 시간대별 생활인구 데이터를 바탕으로 요인분석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이하 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FA)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와 군집화를 사용하여 고령층이 운집하는 시간대를 확인해 교육 진행에 적절한 시간대 파악을 시도하였다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latin typeface="+mn-ea"/>
              </a:rPr>
              <a:t> FA </a:t>
            </a:r>
            <a:r>
              <a:rPr lang="ko-KR" altLang="en-US" sz="1400" dirty="0">
                <a:latin typeface="+mn-ea"/>
              </a:rPr>
              <a:t>결과</a:t>
            </a:r>
            <a:r>
              <a:rPr lang="en-US" altLang="ko-KR" sz="1400" dirty="0">
                <a:latin typeface="+mn-ea"/>
              </a:rPr>
              <a:t>, 0~24</a:t>
            </a:r>
            <a:r>
              <a:rPr lang="ko-KR" altLang="en-US" sz="1400" dirty="0">
                <a:latin typeface="+mn-ea"/>
              </a:rPr>
              <a:t>시간을 한시간 단위로 자른 </a:t>
            </a:r>
            <a:r>
              <a:rPr lang="en-US" altLang="ko-KR" sz="1400" dirty="0">
                <a:latin typeface="+mn-ea"/>
              </a:rPr>
              <a:t>24</a:t>
            </a:r>
            <a:r>
              <a:rPr lang="ko-KR" altLang="en-US" sz="1400" dirty="0">
                <a:latin typeface="+mn-ea"/>
              </a:rPr>
              <a:t>개의 시간대가 지역에 따라 </a:t>
            </a:r>
            <a:r>
              <a:rPr lang="en-US" altLang="ko-KR" sz="1400" dirty="0">
                <a:latin typeface="+mn-ea"/>
              </a:rPr>
              <a:t>3~4</a:t>
            </a:r>
            <a:r>
              <a:rPr lang="ko-KR" altLang="en-US" sz="1400" dirty="0">
                <a:latin typeface="+mn-ea"/>
              </a:rPr>
              <a:t>개의 요인으로 묶이는 것을 확인할 수 있었다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이를 바탕으로 하루동안 유사한 생활인구 변화 추이를 보이는 날짜끼리 군집화를 진행할 수 있었다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군집화 결과에 따라 각 </a:t>
            </a:r>
            <a:r>
              <a:rPr lang="ko-KR" altLang="en-US" sz="1400" dirty="0" err="1">
                <a:latin typeface="+mn-ea"/>
              </a:rPr>
              <a:t>군집별</a:t>
            </a:r>
            <a:r>
              <a:rPr lang="ko-KR" altLang="en-US" sz="1400" dirty="0">
                <a:latin typeface="+mn-ea"/>
              </a:rPr>
              <a:t> 생활인구가 가장 많은 시간대를 확인한 뒤 교육프로그램 진행 또는 홍보에 적절한 시간대를 제안하였다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85CE3E6-0B5E-DC88-55C5-132C49A300CA}"/>
              </a:ext>
            </a:extLst>
          </p:cNvPr>
          <p:cNvSpPr/>
          <p:nvPr/>
        </p:nvSpPr>
        <p:spPr>
          <a:xfrm>
            <a:off x="6316133" y="1981200"/>
            <a:ext cx="4761653" cy="57573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/>
              <a:t>Introduction – </a:t>
            </a:r>
            <a:r>
              <a:rPr lang="ko-KR" altLang="en-US" sz="1600" b="1" dirty="0"/>
              <a:t>연구 배경 및 연구 목표 제시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6E876F4-2591-133E-ED86-8A0640CEC08C}"/>
              </a:ext>
            </a:extLst>
          </p:cNvPr>
          <p:cNvSpPr/>
          <p:nvPr/>
        </p:nvSpPr>
        <p:spPr>
          <a:xfrm>
            <a:off x="6316132" y="2665306"/>
            <a:ext cx="4761653" cy="57573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/>
              <a:t>Literature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Review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선행 논문 및 관련 기사 리뷰 및 연구 방향성 제시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88DE3AA-E9A5-4538-6E6D-2306D569B267}"/>
              </a:ext>
            </a:extLst>
          </p:cNvPr>
          <p:cNvSpPr/>
          <p:nvPr/>
        </p:nvSpPr>
        <p:spPr>
          <a:xfrm>
            <a:off x="6316132" y="3329095"/>
            <a:ext cx="4761653" cy="57573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/>
              <a:t>Data &amp; Methodology – </a:t>
            </a:r>
            <a:r>
              <a:rPr lang="ko-KR" altLang="en-US" sz="1600" b="1" dirty="0"/>
              <a:t>사용 데이터 및 방법론 설명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0971775-B593-0CBC-645F-91F2241FE676}"/>
              </a:ext>
            </a:extLst>
          </p:cNvPr>
          <p:cNvSpPr/>
          <p:nvPr/>
        </p:nvSpPr>
        <p:spPr>
          <a:xfrm>
            <a:off x="6316131" y="4013201"/>
            <a:ext cx="4761653" cy="57573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/>
              <a:t>Data Analysis – FA </a:t>
            </a:r>
            <a:r>
              <a:rPr lang="ko-KR" altLang="en-US" sz="1600" b="1" dirty="0"/>
              <a:t>및 </a:t>
            </a:r>
            <a:r>
              <a:rPr lang="en-US" altLang="ko-KR" sz="1600" b="1" dirty="0"/>
              <a:t>Clustering </a:t>
            </a:r>
            <a:r>
              <a:rPr lang="ko-KR" altLang="en-US" sz="1600" b="1" dirty="0"/>
              <a:t>결과 분석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CE3BAC2-D0EC-513E-99C8-DE24DCEB0692}"/>
              </a:ext>
            </a:extLst>
          </p:cNvPr>
          <p:cNvSpPr/>
          <p:nvPr/>
        </p:nvSpPr>
        <p:spPr>
          <a:xfrm>
            <a:off x="6333070" y="4707470"/>
            <a:ext cx="4761653" cy="57573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/>
              <a:t>Conclusion – </a:t>
            </a:r>
            <a:r>
              <a:rPr lang="ko-KR" altLang="en-US" sz="1600" b="1" dirty="0"/>
              <a:t>결론 및 제언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C4BE02C-7F29-9A19-3C61-4A78B368CCB7}"/>
              </a:ext>
            </a:extLst>
          </p:cNvPr>
          <p:cNvSpPr/>
          <p:nvPr/>
        </p:nvSpPr>
        <p:spPr>
          <a:xfrm>
            <a:off x="6333069" y="5391576"/>
            <a:ext cx="4761653" cy="57573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/>
              <a:t>References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90530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1D656-FA4C-49BE-71CF-EFC0B8A00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References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7E7A32-FA4C-891B-1FF5-4810A2E23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1">
              <a:lnSpc>
                <a:spcPct val="12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서울디지털재단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+mn-ea"/>
              </a:rPr>
              <a:t>, 2021</a:t>
            </a:r>
            <a:r>
              <a:rPr lang="ko-KR" altLang="en-US" sz="1800" i="0" dirty="0">
                <a:solidFill>
                  <a:schemeClr val="tx1"/>
                </a:solidFill>
                <a:effectLst/>
                <a:latin typeface="+mn-ea"/>
              </a:rPr>
              <a:t>년 서울시민 디지털역량 실태조사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+mn-ea"/>
              </a:rPr>
              <a:t>(</a:t>
            </a:r>
            <a:r>
              <a:rPr lang="ko-KR" altLang="en-US" sz="1800" i="0" dirty="0">
                <a:solidFill>
                  <a:schemeClr val="tx1"/>
                </a:solidFill>
                <a:effectLst/>
                <a:latin typeface="+mn-ea"/>
              </a:rPr>
              <a:t>서울디지털재단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+mn-ea"/>
              </a:rPr>
              <a:t>, 2022.), p.28-29, p.44.</a:t>
            </a:r>
            <a:endParaRPr lang="en-US" altLang="ko-KR" i="0" dirty="0">
              <a:solidFill>
                <a:schemeClr val="tx1"/>
              </a:solidFill>
              <a:effectLst/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“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+mn-ea"/>
              </a:rPr>
              <a:t>NIA </a:t>
            </a:r>
            <a:r>
              <a:rPr lang="ko-KR" altLang="en-US" sz="1800" i="0" dirty="0" err="1">
                <a:solidFill>
                  <a:schemeClr val="tx1"/>
                </a:solidFill>
                <a:effectLst/>
                <a:latin typeface="+mn-ea"/>
              </a:rPr>
              <a:t>디지털배움터</a:t>
            </a:r>
            <a:r>
              <a:rPr lang="ko-KR" altLang="en-US" sz="1800" i="0" dirty="0">
                <a:solidFill>
                  <a:schemeClr val="tx1"/>
                </a:solidFill>
                <a:effectLst/>
                <a:latin typeface="+mn-ea"/>
              </a:rPr>
              <a:t> 실효성 부족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+mn-ea"/>
              </a:rPr>
              <a:t>, </a:t>
            </a:r>
            <a:r>
              <a:rPr lang="ko-KR" altLang="en-US" sz="1800" i="0" dirty="0">
                <a:solidFill>
                  <a:schemeClr val="tx1"/>
                </a:solidFill>
                <a:effectLst/>
                <a:latin typeface="+mn-ea"/>
              </a:rPr>
              <a:t>왜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+mn-ea"/>
              </a:rPr>
              <a:t>?”, </a:t>
            </a:r>
            <a:r>
              <a:rPr lang="ko-KR" altLang="en-US" sz="1800" dirty="0" err="1">
                <a:solidFill>
                  <a:schemeClr val="tx1"/>
                </a:solidFill>
                <a:latin typeface="+mn-ea"/>
              </a:rPr>
              <a:t>이코리아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, 2022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8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월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4</a:t>
            </a:r>
            <a:r>
              <a:rPr lang="ko-KR" altLang="en-US" sz="1800" dirty="0" err="1">
                <a:solidFill>
                  <a:schemeClr val="tx1"/>
                </a:solidFill>
                <a:latin typeface="+mn-ea"/>
              </a:rPr>
              <a:t>일수정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, 2023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5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월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19</a:t>
            </a:r>
            <a:r>
              <a:rPr lang="ko-KR" altLang="en-US" sz="1800" dirty="0" err="1">
                <a:solidFill>
                  <a:schemeClr val="tx1"/>
                </a:solidFill>
                <a:latin typeface="+mn-ea"/>
              </a:rPr>
              <a:t>일접속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, </a:t>
            </a:r>
            <a:r>
              <a:rPr lang="en-US" altLang="ko-KR" sz="1800" dirty="0">
                <a:solidFill>
                  <a:schemeClr val="tx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https://www.ekoreanews.co.kr/news/articleView.html?idxno=62074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“</a:t>
            </a:r>
            <a:r>
              <a:rPr lang="ko-KR" altLang="en-US" sz="1800" i="0" dirty="0">
                <a:solidFill>
                  <a:schemeClr val="tx1"/>
                </a:solidFill>
                <a:effectLst/>
                <a:latin typeface="+mn-ea"/>
              </a:rPr>
              <a:t>키오스크 확대가 고령층 디지털 소외 부추겨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+mn-ea"/>
              </a:rPr>
              <a:t>”,</a:t>
            </a:r>
            <a:r>
              <a:rPr lang="ko-KR" altLang="en-US" sz="1800" i="0" dirty="0">
                <a:solidFill>
                  <a:schemeClr val="tx1"/>
                </a:solidFill>
                <a:effectLst/>
                <a:latin typeface="+mn-ea"/>
              </a:rPr>
              <a:t> 동아경제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+mn-ea"/>
              </a:rPr>
              <a:t>, 2022</a:t>
            </a:r>
            <a:r>
              <a:rPr lang="ko-KR" altLang="en-US" sz="1800" i="0" dirty="0">
                <a:solidFill>
                  <a:schemeClr val="tx1"/>
                </a:solidFill>
                <a:effectLst/>
                <a:latin typeface="+mn-ea"/>
              </a:rPr>
              <a:t>년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+mn-ea"/>
              </a:rPr>
              <a:t>7</a:t>
            </a:r>
            <a:r>
              <a:rPr lang="ko-KR" altLang="en-US" sz="1800" i="0" dirty="0">
                <a:solidFill>
                  <a:schemeClr val="tx1"/>
                </a:solidFill>
                <a:effectLst/>
                <a:latin typeface="+mn-ea"/>
              </a:rPr>
              <a:t>월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+mn-ea"/>
              </a:rPr>
              <a:t>22</a:t>
            </a:r>
            <a:r>
              <a:rPr lang="ko-KR" altLang="en-US" sz="1800" i="0" dirty="0" err="1">
                <a:solidFill>
                  <a:schemeClr val="tx1"/>
                </a:solidFill>
                <a:effectLst/>
                <a:latin typeface="+mn-ea"/>
              </a:rPr>
              <a:t>일수정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+mn-ea"/>
              </a:rPr>
              <a:t>, 2023</a:t>
            </a:r>
            <a:r>
              <a:rPr lang="ko-KR" altLang="en-US" sz="1800" i="0" dirty="0">
                <a:solidFill>
                  <a:schemeClr val="tx1"/>
                </a:solidFill>
                <a:effectLst/>
                <a:latin typeface="+mn-ea"/>
              </a:rPr>
              <a:t>년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+mn-ea"/>
              </a:rPr>
              <a:t>5</a:t>
            </a:r>
            <a:r>
              <a:rPr lang="ko-KR" altLang="en-US" sz="1800" i="0" dirty="0">
                <a:solidFill>
                  <a:schemeClr val="tx1"/>
                </a:solidFill>
                <a:effectLst/>
                <a:latin typeface="+mn-ea"/>
              </a:rPr>
              <a:t>월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+mn-ea"/>
              </a:rPr>
              <a:t>19</a:t>
            </a:r>
            <a:r>
              <a:rPr lang="ko-KR" altLang="en-US" sz="1800" i="0" dirty="0" err="1">
                <a:solidFill>
                  <a:schemeClr val="tx1"/>
                </a:solidFill>
                <a:effectLst/>
                <a:latin typeface="+mn-ea"/>
              </a:rPr>
              <a:t>일접속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+mn-ea"/>
              </a:rPr>
              <a:t>, 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http://www.daenews.co.kr/news/view.php?no=16909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+mn-ea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“</a:t>
            </a:r>
            <a:r>
              <a:rPr lang="ko-KR" altLang="en-US" sz="1800" i="0" dirty="0">
                <a:solidFill>
                  <a:schemeClr val="tx1"/>
                </a:solidFill>
                <a:effectLst/>
                <a:latin typeface="+mn-ea"/>
              </a:rPr>
              <a:t>충남 디지털 역량교육 사업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+mn-ea"/>
              </a:rPr>
              <a:t>, 2022 </a:t>
            </a:r>
            <a:r>
              <a:rPr lang="ko-KR" altLang="en-US" sz="1800" i="0" dirty="0" err="1">
                <a:solidFill>
                  <a:schemeClr val="tx1"/>
                </a:solidFill>
                <a:effectLst/>
                <a:latin typeface="+mn-ea"/>
              </a:rPr>
              <a:t>천안흥타령춤축제</a:t>
            </a:r>
            <a:r>
              <a:rPr lang="ko-KR" altLang="en-US" sz="1800" i="0" dirty="0">
                <a:solidFill>
                  <a:schemeClr val="tx1"/>
                </a:solidFill>
                <a:effectLst/>
                <a:latin typeface="+mn-ea"/>
              </a:rPr>
              <a:t> 찾아가는 </a:t>
            </a:r>
            <a:r>
              <a:rPr lang="ko-KR" altLang="en-US" sz="1800" i="0" dirty="0" err="1">
                <a:solidFill>
                  <a:schemeClr val="tx1"/>
                </a:solidFill>
                <a:effectLst/>
                <a:latin typeface="+mn-ea"/>
              </a:rPr>
              <a:t>디지털배움터</a:t>
            </a:r>
            <a:r>
              <a:rPr lang="ko-KR" altLang="en-US" sz="1800" i="0" dirty="0">
                <a:solidFill>
                  <a:schemeClr val="tx1"/>
                </a:solidFill>
                <a:effectLst/>
                <a:latin typeface="+mn-ea"/>
              </a:rPr>
              <a:t> 부스 운영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+mn-ea"/>
              </a:rPr>
              <a:t>”, </a:t>
            </a:r>
            <a:r>
              <a:rPr lang="ko-KR" altLang="en-US" sz="1800" i="0" dirty="0">
                <a:solidFill>
                  <a:schemeClr val="tx1"/>
                </a:solidFill>
                <a:effectLst/>
                <a:latin typeface="+mn-ea"/>
              </a:rPr>
              <a:t>충남일보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+mn-ea"/>
              </a:rPr>
              <a:t>, 2022</a:t>
            </a:r>
            <a:r>
              <a:rPr lang="ko-KR" altLang="en-US" sz="1800" i="0" dirty="0">
                <a:solidFill>
                  <a:schemeClr val="tx1"/>
                </a:solidFill>
                <a:effectLst/>
                <a:latin typeface="+mn-ea"/>
              </a:rPr>
              <a:t>년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+mn-ea"/>
              </a:rPr>
              <a:t>9</a:t>
            </a:r>
            <a:r>
              <a:rPr lang="ko-KR" altLang="en-US" sz="1800" i="0" dirty="0">
                <a:solidFill>
                  <a:schemeClr val="tx1"/>
                </a:solidFill>
                <a:effectLst/>
                <a:latin typeface="+mn-ea"/>
              </a:rPr>
              <a:t>월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+mn-ea"/>
              </a:rPr>
              <a:t>24</a:t>
            </a:r>
            <a:r>
              <a:rPr lang="ko-KR" altLang="en-US" sz="1800" i="0" dirty="0" err="1">
                <a:solidFill>
                  <a:schemeClr val="tx1"/>
                </a:solidFill>
                <a:effectLst/>
                <a:latin typeface="+mn-ea"/>
              </a:rPr>
              <a:t>일수정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+mn-ea"/>
              </a:rPr>
              <a:t>, 2023</a:t>
            </a:r>
            <a:r>
              <a:rPr lang="ko-KR" altLang="en-US" sz="1800" i="0" dirty="0">
                <a:solidFill>
                  <a:schemeClr val="tx1"/>
                </a:solidFill>
                <a:effectLst/>
                <a:latin typeface="+mn-ea"/>
              </a:rPr>
              <a:t>년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+mn-ea"/>
              </a:rPr>
              <a:t>5</a:t>
            </a:r>
            <a:r>
              <a:rPr lang="ko-KR" altLang="en-US" sz="1800" i="0" dirty="0">
                <a:solidFill>
                  <a:schemeClr val="tx1"/>
                </a:solidFill>
                <a:effectLst/>
                <a:latin typeface="+mn-ea"/>
              </a:rPr>
              <a:t>월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+mn-ea"/>
              </a:rPr>
              <a:t>19</a:t>
            </a:r>
            <a:r>
              <a:rPr lang="ko-KR" altLang="en-US" sz="1800" i="0" dirty="0" err="1">
                <a:solidFill>
                  <a:schemeClr val="tx1"/>
                </a:solidFill>
                <a:effectLst/>
                <a:latin typeface="+mn-ea"/>
              </a:rPr>
              <a:t>일접속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, 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http://www.chungnamilbo.co.kr/news/articleView.html?idxno=680473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+mn-ea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서울시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50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플러스재단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800" dirty="0" err="1">
                <a:solidFill>
                  <a:schemeClr val="tx1"/>
                </a:solidFill>
                <a:latin typeface="+mn-ea"/>
              </a:rPr>
              <a:t>장노년층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 디지털역량 실태와 정보화 교육과정 운영방향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서울시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50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플러스재단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, 2019)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chemeClr val="tx1"/>
                </a:solidFill>
                <a:effectLst/>
                <a:latin typeface="+mn-ea"/>
              </a:rPr>
              <a:t>김미숙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ea"/>
              </a:rPr>
              <a:t>,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+mn-ea"/>
              </a:rPr>
              <a:t>김연아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ea"/>
              </a:rPr>
              <a:t>. (2022).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+mn-ea"/>
              </a:rPr>
              <a:t>디지털 </a:t>
            </a:r>
            <a:r>
              <a:rPr lang="ko-KR" altLang="en-US" b="0" i="0" dirty="0" err="1">
                <a:solidFill>
                  <a:schemeClr val="tx1"/>
                </a:solidFill>
                <a:effectLst/>
                <a:latin typeface="+mn-ea"/>
              </a:rPr>
              <a:t>디바이드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+mn-ea"/>
              </a:rPr>
              <a:t> 해소를 위한 노인복지관의 디지털 체험 공간 연구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ea"/>
              </a:rPr>
              <a:t>.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+mn-ea"/>
              </a:rPr>
              <a:t>한국공간디자인학회 논문집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ea"/>
              </a:rPr>
              <a:t>, 17(7), 87-96.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 err="1">
                <a:solidFill>
                  <a:schemeClr val="tx1"/>
                </a:solidFill>
                <a:effectLst/>
                <a:latin typeface="+mn-ea"/>
              </a:rPr>
              <a:t>김수완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b="0" i="0" dirty="0" err="1">
                <a:solidFill>
                  <a:schemeClr val="tx1"/>
                </a:solidFill>
                <a:effectLst/>
                <a:latin typeface="+mn-ea"/>
              </a:rPr>
              <a:t>이성숙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ea"/>
              </a:rPr>
              <a:t>. (2022).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+mn-ea"/>
              </a:rPr>
              <a:t>공공도서관 노인 디지털 </a:t>
            </a:r>
            <a:r>
              <a:rPr lang="ko-KR" altLang="en-US" b="0" i="0" dirty="0" err="1">
                <a:solidFill>
                  <a:schemeClr val="tx1"/>
                </a:solidFill>
                <a:effectLst/>
                <a:latin typeface="+mn-ea"/>
              </a:rPr>
              <a:t>리터러시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+mn-ea"/>
              </a:rPr>
              <a:t> 프로그램 현황 및 개선방안 연구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ea"/>
              </a:rPr>
              <a:t>. </a:t>
            </a:r>
            <a:r>
              <a:rPr lang="ko-KR" altLang="en-US" b="0" i="1" dirty="0">
                <a:solidFill>
                  <a:schemeClr val="tx1"/>
                </a:solidFill>
                <a:effectLst/>
                <a:latin typeface="+mn-ea"/>
              </a:rPr>
              <a:t>정보관리학회지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ea"/>
              </a:rPr>
              <a:t>, 39(4), 49-74.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chemeClr val="tx1"/>
                </a:solidFill>
                <a:effectLst/>
                <a:latin typeface="+mn-ea"/>
              </a:rPr>
              <a:t>조윤희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ea"/>
              </a:rPr>
              <a:t>. (2017).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+mn-ea"/>
              </a:rPr>
              <a:t>디지털 </a:t>
            </a:r>
            <a:r>
              <a:rPr lang="ko-KR" altLang="en-US" b="0" i="0" dirty="0" err="1">
                <a:solidFill>
                  <a:schemeClr val="tx1"/>
                </a:solidFill>
                <a:effectLst/>
                <a:latin typeface="+mn-ea"/>
              </a:rPr>
              <a:t>리터러시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+mn-ea"/>
              </a:rPr>
              <a:t> 관점에서 본 고령층 정보화교육 수준 분석 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ea"/>
              </a:rPr>
              <a:t>-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+mn-ea"/>
              </a:rPr>
              <a:t>고령층 정보화교육 교재 및 교육프로그램을 중심으로 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ea"/>
              </a:rPr>
              <a:t>-.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+mn-ea"/>
              </a:rPr>
              <a:t>예술인문사회 융합 멀티미디어 </a:t>
            </a:r>
            <a:r>
              <a:rPr lang="ko-KR" altLang="en-US" b="0" i="0" dirty="0" err="1">
                <a:solidFill>
                  <a:schemeClr val="tx1"/>
                </a:solidFill>
                <a:effectLst/>
                <a:latin typeface="+mn-ea"/>
              </a:rPr>
              <a:t>논문지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ea"/>
              </a:rPr>
              <a:t>, 7(4), 509-518.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 err="1">
                <a:solidFill>
                  <a:schemeClr val="tx1"/>
                </a:solidFill>
                <a:effectLst/>
                <a:latin typeface="+mn-ea"/>
              </a:rPr>
              <a:t>오봉욱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ea"/>
              </a:rPr>
              <a:t>. (2021).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+mn-ea"/>
              </a:rPr>
              <a:t>디지털 취약노인을 위한 노인복지관의 환경구축 방안 모색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ea"/>
              </a:rPr>
              <a:t>.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+mn-ea"/>
              </a:rPr>
              <a:t>사회과학리뷰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ea"/>
              </a:rPr>
              <a:t>, 6(2), 33-52.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chemeClr val="tx1"/>
                </a:solidFill>
                <a:effectLst/>
                <a:latin typeface="+mn-ea"/>
              </a:rPr>
              <a:t>서울특별시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ea"/>
              </a:rPr>
              <a:t>,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+mn-ea"/>
              </a:rPr>
              <a:t>주민등록인구통계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ea"/>
              </a:rPr>
              <a:t>,2023.04.25,2023.05.19,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+mn-ea"/>
              </a:rPr>
              <a:t>서울시 고령자현황 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ea"/>
              </a:rPr>
              <a:t>(</a:t>
            </a:r>
            <a:r>
              <a:rPr lang="ko-KR" altLang="en-US" b="0" i="0" dirty="0" err="1">
                <a:solidFill>
                  <a:schemeClr val="tx1"/>
                </a:solidFill>
                <a:effectLst/>
                <a:latin typeface="+mn-ea"/>
              </a:rPr>
              <a:t>동별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ea"/>
              </a:rPr>
              <a:t>)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+mn-ea"/>
              </a:rPr>
              <a:t>통계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ea"/>
              </a:rPr>
              <a:t>, 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https://data.seoul.go.kr/dataList/10020/S/2/datasetView.do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ea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b="0" i="0" dirty="0">
                <a:solidFill>
                  <a:schemeClr val="tx1"/>
                </a:solidFill>
                <a:effectLst/>
                <a:latin typeface="+mn-ea"/>
              </a:rPr>
              <a:t>서울특별시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ea"/>
              </a:rPr>
              <a:t>,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+mn-ea"/>
              </a:rPr>
              <a:t>서울 시민생활 데이터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ea"/>
              </a:rPr>
              <a:t>,2023.05.19,2023.05.19,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+mn-ea"/>
              </a:rPr>
              <a:t>행정동 단위 서울 생활인구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ea"/>
              </a:rPr>
              <a:t>(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+mn-ea"/>
              </a:rPr>
              <a:t>내국인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ea"/>
              </a:rPr>
              <a:t>), 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e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https://data.seoul.go.kr/dataList/OA-14991/S/1/datasetView.do#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n-ea"/>
              </a:rPr>
              <a:t>.</a:t>
            </a:r>
          </a:p>
          <a:p>
            <a:pPr lvl="1">
              <a:lnSpc>
                <a:spcPct val="120000"/>
              </a:lnSpc>
            </a:pP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>
              <a:lnSpc>
                <a:spcPct val="120000"/>
              </a:lnSpc>
            </a:pP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>
              <a:lnSpc>
                <a:spcPct val="120000"/>
              </a:lnSpc>
            </a:pP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>
              <a:lnSpc>
                <a:spcPct val="120000"/>
              </a:lnSpc>
            </a:pP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endParaRPr lang="en-US" altLang="ko-KR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lvl="1"/>
            <a:endParaRPr lang="en-US" altLang="ko-KR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pPr lvl="1"/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pPr lvl="1"/>
            <a:endParaRPr lang="en-US" altLang="ko-KR" sz="1800" i="0" dirty="0">
              <a:solidFill>
                <a:schemeClr val="tx1"/>
              </a:solidFill>
              <a:effectLst/>
              <a:latin typeface="+mn-ea"/>
            </a:endParaRPr>
          </a:p>
          <a:p>
            <a:pPr lvl="1"/>
            <a:endParaRPr kumimoji="0" lang="en-US" altLang="ko-KR" b="0" i="0" u="none" strike="noStrike" cap="none" normalizeH="0" baseline="0" dirty="0">
              <a:ln>
                <a:noFill/>
              </a:ln>
              <a:effectLst/>
              <a:ea typeface="NexusSan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31FE170-B608-26FB-6169-88E588540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1319"/>
            <a:ext cx="65" cy="3026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2539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029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EEB36-5E83-D2F3-BAA5-5F36F3B5C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b="1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A77FFD-21B0-38C9-3319-573D321DB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8240" y="2035860"/>
            <a:ext cx="4937760" cy="736282"/>
          </a:xfrm>
        </p:spPr>
        <p:txBody>
          <a:bodyPr>
            <a:normAutofit/>
          </a:bodyPr>
          <a:lstStyle/>
          <a:p>
            <a:r>
              <a:rPr lang="en-US" altLang="ko-KR" sz="1800" b="1" dirty="0"/>
              <a:t>Problem: </a:t>
            </a:r>
            <a:r>
              <a:rPr lang="ko-KR" altLang="en-US" sz="1800" b="1" dirty="0">
                <a:solidFill>
                  <a:srgbClr val="333333"/>
                </a:solidFill>
                <a:latin typeface="Noto Sans KR"/>
              </a:rPr>
              <a:t>고령층의 디지털 서비스 이용 미숙으로 인한 일상생활에서의 불편</a:t>
            </a:r>
            <a:endParaRPr lang="ko-KR" altLang="en-US" sz="1800" b="1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5F25B81-EAF9-6A2D-03ED-7BD1C3E824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919" y="2035860"/>
            <a:ext cx="4937760" cy="736282"/>
          </a:xfrm>
        </p:spPr>
        <p:txBody>
          <a:bodyPr>
            <a:normAutofit/>
          </a:bodyPr>
          <a:lstStyle/>
          <a:p>
            <a:r>
              <a:rPr lang="en-US" altLang="ko-KR" sz="1800" b="1" dirty="0"/>
              <a:t>Solution: </a:t>
            </a:r>
            <a:r>
              <a:rPr lang="ko-KR" altLang="en-US" sz="1800" b="1" dirty="0">
                <a:solidFill>
                  <a:srgbClr val="333333"/>
                </a:solidFill>
                <a:latin typeface="Noto Sans KR"/>
              </a:rPr>
              <a:t>디지털 교육 진행 및 교육 프로그램 홍보 진행</a:t>
            </a:r>
            <a:endParaRPr lang="ko-KR" altLang="en-US" sz="1800" b="1" dirty="0"/>
          </a:p>
        </p:txBody>
      </p:sp>
      <p:pic>
        <p:nvPicPr>
          <p:cNvPr id="22" name="내용 개체 틀 21">
            <a:extLst>
              <a:ext uri="{FF2B5EF4-FFF2-40B4-BE49-F238E27FC236}">
                <a16:creationId xmlns:a16="http://schemas.microsoft.com/office/drawing/2014/main" id="{D330B009-6AD5-8072-E7F5-716A915651E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794026" y="2787385"/>
            <a:ext cx="3797081" cy="1987200"/>
          </a:xfrm>
        </p:spPr>
      </p:pic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ACBEEEB5-0501-C793-ED3B-0A7DC588A4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600893" y="2824686"/>
            <a:ext cx="3930852" cy="1987652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9EFCFB-D8DB-4C7A-319A-BF6235D974EC}"/>
              </a:ext>
            </a:extLst>
          </p:cNvPr>
          <p:cNvSpPr txBox="1"/>
          <p:nvPr/>
        </p:nvSpPr>
        <p:spPr>
          <a:xfrm>
            <a:off x="2651486" y="2666936"/>
            <a:ext cx="1829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디지털 서비스 이용 능력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AAD5B3-0596-6274-D6F2-35695BAF1B09}"/>
              </a:ext>
            </a:extLst>
          </p:cNvPr>
          <p:cNvSpPr txBox="1"/>
          <p:nvPr/>
        </p:nvSpPr>
        <p:spPr>
          <a:xfrm>
            <a:off x="7121307" y="2629635"/>
            <a:ext cx="3130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디지털 문제 해결방식 및 도움서비스 선호도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864BB8-CA44-5156-246E-28FEAEC3235C}"/>
              </a:ext>
            </a:extLst>
          </p:cNvPr>
          <p:cNvSpPr txBox="1"/>
          <p:nvPr/>
        </p:nvSpPr>
        <p:spPr>
          <a:xfrm>
            <a:off x="6421437" y="4893761"/>
            <a:ext cx="493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문제 발생 시</a:t>
            </a:r>
            <a:r>
              <a:rPr lang="en-US" altLang="ko-KR" sz="1400" dirty="0"/>
              <a:t> </a:t>
            </a:r>
            <a:r>
              <a:rPr lang="ko-KR" altLang="en-US" sz="1400" dirty="0"/>
              <a:t>해결하지 못하는 경우의 </a:t>
            </a:r>
            <a:r>
              <a:rPr lang="en-US" altLang="ko-KR" sz="1400" dirty="0"/>
              <a:t>82.3%</a:t>
            </a:r>
            <a:r>
              <a:rPr lang="ko-KR" altLang="en-US" sz="1400" dirty="0"/>
              <a:t>는 고령층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문제 발생 시 고령층은 타인의 도움으로 해결하는 비율이 </a:t>
            </a:r>
            <a:r>
              <a:rPr lang="en-US" altLang="ko-KR" sz="1400" dirty="0"/>
              <a:t>64.8%</a:t>
            </a:r>
            <a:r>
              <a:rPr lang="ko-KR" altLang="en-US" sz="1400" dirty="0"/>
              <a:t>로 가장 높음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연령이 높아질수록 대면서비스 선호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060E96-77CC-1E89-92CA-7189F7719503}"/>
              </a:ext>
            </a:extLst>
          </p:cNvPr>
          <p:cNvSpPr txBox="1"/>
          <p:nvPr/>
        </p:nvSpPr>
        <p:spPr>
          <a:xfrm>
            <a:off x="1158240" y="4893761"/>
            <a:ext cx="4937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고령층의 디지털서비스 이용 능력은 일부 영역을 제외하면 전반적인 영역에서 전체 평균 대비 상대적으로 큰 차이를 보임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D168D6E-9CBD-CC74-28B5-68378BD224E3}"/>
              </a:ext>
            </a:extLst>
          </p:cNvPr>
          <p:cNvCxnSpPr>
            <a:cxnSpLocks/>
          </p:cNvCxnSpPr>
          <p:nvPr/>
        </p:nvCxnSpPr>
        <p:spPr>
          <a:xfrm>
            <a:off x="6096000" y="2203117"/>
            <a:ext cx="0" cy="3647975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650CC4-608D-EAB3-A6B1-349C1C82929A}"/>
              </a:ext>
            </a:extLst>
          </p:cNvPr>
          <p:cNvSpPr txBox="1"/>
          <p:nvPr/>
        </p:nvSpPr>
        <p:spPr>
          <a:xfrm>
            <a:off x="-81280" y="6612037"/>
            <a:ext cx="6817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서울디지털재단</a:t>
            </a:r>
            <a:r>
              <a:rPr lang="en-US" altLang="ko-KR" sz="1200" b="1" i="0" dirty="0">
                <a:solidFill>
                  <a:schemeClr val="bg1"/>
                </a:solidFill>
                <a:effectLst/>
                <a:latin typeface="+mn-ea"/>
              </a:rPr>
              <a:t>, 2021</a:t>
            </a:r>
            <a:r>
              <a:rPr lang="ko-KR" altLang="en-US" sz="1200" b="1" i="0" dirty="0">
                <a:solidFill>
                  <a:schemeClr val="bg1"/>
                </a:solidFill>
                <a:effectLst/>
                <a:latin typeface="+mn-ea"/>
              </a:rPr>
              <a:t>년 서울시민 디지털역량 실태조사</a:t>
            </a:r>
            <a:r>
              <a:rPr lang="en-US" altLang="ko-KR" sz="1200" b="1" i="0" dirty="0">
                <a:solidFill>
                  <a:schemeClr val="bg1"/>
                </a:solidFill>
                <a:effectLst/>
                <a:latin typeface="+mn-ea"/>
              </a:rPr>
              <a:t>(</a:t>
            </a:r>
            <a:r>
              <a:rPr lang="ko-KR" altLang="en-US" sz="1200" b="1" i="0" dirty="0">
                <a:solidFill>
                  <a:schemeClr val="bg1"/>
                </a:solidFill>
                <a:effectLst/>
                <a:latin typeface="+mn-ea"/>
              </a:rPr>
              <a:t>서울디지털재단</a:t>
            </a:r>
            <a:r>
              <a:rPr lang="en-US" altLang="ko-KR" sz="1200" b="1" i="0" dirty="0">
                <a:solidFill>
                  <a:schemeClr val="bg1"/>
                </a:solidFill>
                <a:effectLst/>
                <a:latin typeface="+mn-ea"/>
              </a:rPr>
              <a:t>, 2022.), p.28-29, p.44.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1358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EEB36-5E83-D2F3-BAA5-5F36F3B5C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b="1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A77FFD-21B0-38C9-3319-573D321DB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8240" y="2147620"/>
            <a:ext cx="4937760" cy="736282"/>
          </a:xfrm>
        </p:spPr>
        <p:txBody>
          <a:bodyPr>
            <a:normAutofit/>
          </a:bodyPr>
          <a:lstStyle/>
          <a:p>
            <a:r>
              <a:rPr lang="en-US" altLang="ko-KR" sz="1800" b="1" dirty="0"/>
              <a:t>Problem: </a:t>
            </a:r>
            <a:r>
              <a:rPr lang="ko-KR" altLang="en-US" sz="1800" b="1" dirty="0">
                <a:solidFill>
                  <a:srgbClr val="333333"/>
                </a:solidFill>
                <a:latin typeface="Noto Sans KR"/>
              </a:rPr>
              <a:t>디지털 배움터 교육의 실효성 부족 문제 지적</a:t>
            </a:r>
            <a:endParaRPr lang="ko-KR" altLang="en-US" sz="1800" b="1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5F25B81-EAF9-6A2D-03ED-7BD1C3E824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919" y="2147620"/>
            <a:ext cx="4937760" cy="736282"/>
          </a:xfrm>
        </p:spPr>
        <p:txBody>
          <a:bodyPr>
            <a:normAutofit/>
          </a:bodyPr>
          <a:lstStyle/>
          <a:p>
            <a:r>
              <a:rPr lang="en-US" altLang="ko-KR" sz="1800" b="1" dirty="0"/>
              <a:t>Solution: </a:t>
            </a:r>
            <a:r>
              <a:rPr lang="ko-KR" altLang="en-US" sz="1800" b="1" dirty="0">
                <a:solidFill>
                  <a:srgbClr val="333333"/>
                </a:solidFill>
                <a:latin typeface="Noto Sans KR"/>
              </a:rPr>
              <a:t>적극적인 홍보 및 찾아가는 교육 부스 등 운영</a:t>
            </a:r>
            <a:endParaRPr lang="ko-KR" altLang="en-US" sz="18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864BB8-CA44-5156-246E-28FEAEC3235C}"/>
              </a:ext>
            </a:extLst>
          </p:cNvPr>
          <p:cNvSpPr txBox="1"/>
          <p:nvPr/>
        </p:nvSpPr>
        <p:spPr>
          <a:xfrm>
            <a:off x="6385559" y="4872085"/>
            <a:ext cx="4937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고령층이 많이 모이는 지역과 시간대에 교육 부스를 운영함으로써 현장 방문 여건이 안되거나 학습의지가 없는 이들을 위한 프로그램 개설 및 홍보 진행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060E96-77CC-1E89-92CA-7189F7719503}"/>
              </a:ext>
            </a:extLst>
          </p:cNvPr>
          <p:cNvSpPr txBox="1"/>
          <p:nvPr/>
        </p:nvSpPr>
        <p:spPr>
          <a:xfrm>
            <a:off x="1158240" y="4764364"/>
            <a:ext cx="493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1E1E1E"/>
                </a:solidFill>
                <a:effectLst/>
                <a:latin typeface="Nanum Gothic"/>
              </a:rPr>
              <a:t>현장교육을 원하지 않는 이들에 대한 배려 필요</a:t>
            </a:r>
            <a:endParaRPr lang="en-US" altLang="ko-KR" sz="1400" b="0" i="0" dirty="0">
              <a:solidFill>
                <a:srgbClr val="1E1E1E"/>
              </a:solidFill>
              <a:effectLst/>
              <a:latin typeface="Nanum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1E1E1E"/>
                </a:solidFill>
                <a:effectLst/>
                <a:latin typeface="Nanum Gothic"/>
              </a:rPr>
              <a:t>현장에 방문해 교육을 받을 여건이 안되거나 학습 의지가 없는 이들을 위한 교육프로그램 구상 필요</a:t>
            </a:r>
            <a:endParaRPr lang="en-US" altLang="ko-KR" sz="1400" b="0" i="0" dirty="0">
              <a:solidFill>
                <a:srgbClr val="1E1E1E"/>
              </a:solidFill>
              <a:effectLst/>
              <a:latin typeface="Nanum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444444"/>
                </a:solidFill>
                <a:effectLst/>
                <a:latin typeface="Nanum Gothic"/>
              </a:rPr>
              <a:t>홍보 부족으로 노인들에게 제대로 전달되지 않는 상황</a:t>
            </a:r>
            <a:endParaRPr lang="ko-KR" altLang="en-US" sz="1400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D168D6E-9CBD-CC74-28B5-68378BD224E3}"/>
              </a:ext>
            </a:extLst>
          </p:cNvPr>
          <p:cNvCxnSpPr>
            <a:cxnSpLocks/>
          </p:cNvCxnSpPr>
          <p:nvPr/>
        </p:nvCxnSpPr>
        <p:spPr>
          <a:xfrm>
            <a:off x="6126480" y="2218357"/>
            <a:ext cx="0" cy="3647975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650CC4-608D-EAB3-A6B1-349C1C82929A}"/>
              </a:ext>
            </a:extLst>
          </p:cNvPr>
          <p:cNvSpPr txBox="1"/>
          <p:nvPr/>
        </p:nvSpPr>
        <p:spPr>
          <a:xfrm>
            <a:off x="-71120" y="6356307"/>
            <a:ext cx="13014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“</a:t>
            </a:r>
            <a:r>
              <a:rPr lang="en-US" altLang="ko-KR" sz="1000" b="1" i="0" dirty="0">
                <a:solidFill>
                  <a:schemeClr val="bg1"/>
                </a:solidFill>
                <a:effectLst/>
                <a:latin typeface="+mn-ea"/>
              </a:rPr>
              <a:t>NIA </a:t>
            </a:r>
            <a:r>
              <a:rPr lang="ko-KR" altLang="en-US" sz="1000" b="1" i="0" dirty="0" err="1">
                <a:solidFill>
                  <a:schemeClr val="bg1"/>
                </a:solidFill>
                <a:effectLst/>
                <a:latin typeface="+mn-ea"/>
              </a:rPr>
              <a:t>디지털배움터</a:t>
            </a:r>
            <a:r>
              <a:rPr lang="ko-KR" altLang="en-US" sz="1000" b="1" i="0" dirty="0">
                <a:solidFill>
                  <a:schemeClr val="bg1"/>
                </a:solidFill>
                <a:effectLst/>
                <a:latin typeface="+mn-ea"/>
              </a:rPr>
              <a:t> 실효성 부족</a:t>
            </a:r>
            <a:r>
              <a:rPr lang="en-US" altLang="ko-KR" sz="1000" b="1" i="0" dirty="0">
                <a:solidFill>
                  <a:schemeClr val="bg1"/>
                </a:solidFill>
                <a:effectLst/>
                <a:latin typeface="+mn-ea"/>
              </a:rPr>
              <a:t>, </a:t>
            </a:r>
            <a:r>
              <a:rPr lang="ko-KR" altLang="en-US" sz="1000" b="1" i="0" dirty="0">
                <a:solidFill>
                  <a:schemeClr val="bg1"/>
                </a:solidFill>
                <a:effectLst/>
                <a:latin typeface="+mn-ea"/>
              </a:rPr>
              <a:t>왜</a:t>
            </a:r>
            <a:r>
              <a:rPr lang="en-US" altLang="ko-KR" sz="1000" b="1" i="0" dirty="0">
                <a:solidFill>
                  <a:schemeClr val="bg1"/>
                </a:solidFill>
                <a:effectLst/>
                <a:latin typeface="+mn-ea"/>
              </a:rPr>
              <a:t>?”, </a:t>
            </a:r>
            <a:r>
              <a:rPr lang="ko-KR" altLang="en-US" sz="1000" b="1" dirty="0" err="1">
                <a:solidFill>
                  <a:schemeClr val="bg1"/>
                </a:solidFill>
                <a:latin typeface="+mn-ea"/>
              </a:rPr>
              <a:t>이코리아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, 2022</a:t>
            </a:r>
            <a:r>
              <a:rPr lang="ko-KR" altLang="en-US" sz="1000" b="1" dirty="0">
                <a:solidFill>
                  <a:schemeClr val="bg1"/>
                </a:solidFill>
                <a:latin typeface="+mn-ea"/>
              </a:rPr>
              <a:t>년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8</a:t>
            </a:r>
            <a:r>
              <a:rPr lang="ko-KR" altLang="en-US" sz="1000" b="1" dirty="0">
                <a:solidFill>
                  <a:schemeClr val="bg1"/>
                </a:solidFill>
                <a:latin typeface="+mn-ea"/>
              </a:rPr>
              <a:t>월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4</a:t>
            </a:r>
            <a:r>
              <a:rPr lang="ko-KR" altLang="en-US" sz="1000" b="1" dirty="0" err="1">
                <a:solidFill>
                  <a:schemeClr val="bg1"/>
                </a:solidFill>
                <a:latin typeface="+mn-ea"/>
              </a:rPr>
              <a:t>일수정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, 2023</a:t>
            </a:r>
            <a:r>
              <a:rPr lang="ko-KR" altLang="en-US" sz="1000" b="1" dirty="0">
                <a:solidFill>
                  <a:schemeClr val="bg1"/>
                </a:solidFill>
                <a:latin typeface="+mn-ea"/>
              </a:rPr>
              <a:t>년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5</a:t>
            </a:r>
            <a:r>
              <a:rPr lang="ko-KR" altLang="en-US" sz="1000" b="1" dirty="0">
                <a:solidFill>
                  <a:schemeClr val="bg1"/>
                </a:solidFill>
                <a:latin typeface="+mn-ea"/>
              </a:rPr>
              <a:t>월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19</a:t>
            </a:r>
            <a:r>
              <a:rPr lang="ko-KR" altLang="en-US" sz="1000" b="1" dirty="0" err="1">
                <a:solidFill>
                  <a:schemeClr val="bg1"/>
                </a:solidFill>
                <a:latin typeface="+mn-ea"/>
              </a:rPr>
              <a:t>일접속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https://www.ekoreanews.co.kr/news/articleView.html?idxno=62074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.</a:t>
            </a:r>
          </a:p>
          <a:p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1000" b="1" i="0" dirty="0">
                <a:solidFill>
                  <a:schemeClr val="bg1"/>
                </a:solidFill>
                <a:effectLst/>
                <a:latin typeface="+mn-ea"/>
              </a:rPr>
              <a:t>키오스크 확대가 고령층 디지털 소외 부추겨</a:t>
            </a:r>
            <a:r>
              <a:rPr lang="en-US" altLang="ko-KR" sz="1000" b="1" i="0" dirty="0">
                <a:solidFill>
                  <a:schemeClr val="bg1"/>
                </a:solidFill>
                <a:effectLst/>
                <a:latin typeface="+mn-ea"/>
              </a:rPr>
              <a:t>”,</a:t>
            </a:r>
            <a:r>
              <a:rPr lang="ko-KR" altLang="en-US" sz="1000" b="1" i="0" dirty="0">
                <a:solidFill>
                  <a:schemeClr val="bg1"/>
                </a:solidFill>
                <a:effectLst/>
                <a:latin typeface="+mn-ea"/>
              </a:rPr>
              <a:t> 동아경제</a:t>
            </a:r>
            <a:r>
              <a:rPr lang="en-US" altLang="ko-KR" sz="1000" b="1" i="0" dirty="0">
                <a:solidFill>
                  <a:schemeClr val="bg1"/>
                </a:solidFill>
                <a:effectLst/>
                <a:latin typeface="+mn-ea"/>
              </a:rPr>
              <a:t>, 2022</a:t>
            </a:r>
            <a:r>
              <a:rPr lang="ko-KR" altLang="en-US" sz="1000" b="1" i="0" dirty="0">
                <a:solidFill>
                  <a:schemeClr val="bg1"/>
                </a:solidFill>
                <a:effectLst/>
                <a:latin typeface="+mn-ea"/>
              </a:rPr>
              <a:t>년</a:t>
            </a:r>
            <a:r>
              <a:rPr lang="en-US" altLang="ko-KR" sz="1000" b="1" i="0" dirty="0">
                <a:solidFill>
                  <a:schemeClr val="bg1"/>
                </a:solidFill>
                <a:effectLst/>
                <a:latin typeface="+mn-ea"/>
              </a:rPr>
              <a:t>7</a:t>
            </a:r>
            <a:r>
              <a:rPr lang="ko-KR" altLang="en-US" sz="1000" b="1" i="0" dirty="0">
                <a:solidFill>
                  <a:schemeClr val="bg1"/>
                </a:solidFill>
                <a:effectLst/>
                <a:latin typeface="+mn-ea"/>
              </a:rPr>
              <a:t>월</a:t>
            </a:r>
            <a:r>
              <a:rPr lang="en-US" altLang="ko-KR" sz="1000" b="1" i="0" dirty="0">
                <a:solidFill>
                  <a:schemeClr val="bg1"/>
                </a:solidFill>
                <a:effectLst/>
                <a:latin typeface="+mn-ea"/>
              </a:rPr>
              <a:t>22</a:t>
            </a:r>
            <a:r>
              <a:rPr lang="ko-KR" altLang="en-US" sz="1000" b="1" i="0" dirty="0" err="1">
                <a:solidFill>
                  <a:schemeClr val="bg1"/>
                </a:solidFill>
                <a:effectLst/>
                <a:latin typeface="+mn-ea"/>
              </a:rPr>
              <a:t>일수정</a:t>
            </a:r>
            <a:r>
              <a:rPr lang="en-US" altLang="ko-KR" sz="1000" b="1" i="0" dirty="0">
                <a:solidFill>
                  <a:schemeClr val="bg1"/>
                </a:solidFill>
                <a:effectLst/>
                <a:latin typeface="+mn-ea"/>
              </a:rPr>
              <a:t>, 2023</a:t>
            </a:r>
            <a:r>
              <a:rPr lang="ko-KR" altLang="en-US" sz="1000" b="1" i="0" dirty="0">
                <a:solidFill>
                  <a:schemeClr val="bg1"/>
                </a:solidFill>
                <a:effectLst/>
                <a:latin typeface="+mn-ea"/>
              </a:rPr>
              <a:t>년</a:t>
            </a:r>
            <a:r>
              <a:rPr lang="en-US" altLang="ko-KR" sz="1000" b="1" i="0" dirty="0">
                <a:solidFill>
                  <a:schemeClr val="bg1"/>
                </a:solidFill>
                <a:effectLst/>
                <a:latin typeface="+mn-ea"/>
              </a:rPr>
              <a:t>5</a:t>
            </a:r>
            <a:r>
              <a:rPr lang="ko-KR" altLang="en-US" sz="1000" b="1" i="0" dirty="0">
                <a:solidFill>
                  <a:schemeClr val="bg1"/>
                </a:solidFill>
                <a:effectLst/>
                <a:latin typeface="+mn-ea"/>
              </a:rPr>
              <a:t>월</a:t>
            </a:r>
            <a:r>
              <a:rPr lang="en-US" altLang="ko-KR" sz="1000" b="1" i="0" dirty="0">
                <a:solidFill>
                  <a:schemeClr val="bg1"/>
                </a:solidFill>
                <a:effectLst/>
                <a:latin typeface="+mn-ea"/>
              </a:rPr>
              <a:t>19</a:t>
            </a:r>
            <a:r>
              <a:rPr lang="ko-KR" altLang="en-US" sz="1000" b="1" i="0" dirty="0" err="1">
                <a:solidFill>
                  <a:schemeClr val="bg1"/>
                </a:solidFill>
                <a:effectLst/>
                <a:latin typeface="+mn-ea"/>
              </a:rPr>
              <a:t>일접속</a:t>
            </a:r>
            <a:r>
              <a:rPr lang="en-US" altLang="ko-KR" sz="1000" b="1" i="0" dirty="0">
                <a:solidFill>
                  <a:schemeClr val="bg1"/>
                </a:solidFill>
                <a:effectLst/>
                <a:latin typeface="+mn-ea"/>
              </a:rPr>
              <a:t>, </a:t>
            </a:r>
            <a:r>
              <a:rPr lang="en-US" altLang="ko-KR" sz="1000" b="1" i="0" dirty="0">
                <a:solidFill>
                  <a:schemeClr val="bg1"/>
                </a:solidFill>
                <a:effectLst/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http://www.daenews.co.kr/news/view.php?no=16909</a:t>
            </a:r>
            <a:r>
              <a:rPr lang="en-US" altLang="ko-KR" sz="1000" b="1" i="0" dirty="0">
                <a:solidFill>
                  <a:schemeClr val="bg1"/>
                </a:solidFill>
                <a:effectLst/>
                <a:latin typeface="+mn-ea"/>
              </a:rPr>
              <a:t>.</a:t>
            </a:r>
          </a:p>
          <a:p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1000" b="1" i="0" dirty="0">
                <a:solidFill>
                  <a:schemeClr val="bg1"/>
                </a:solidFill>
                <a:effectLst/>
                <a:latin typeface="+mn-ea"/>
              </a:rPr>
              <a:t>충남 디지털 역량교육 사업</a:t>
            </a:r>
            <a:r>
              <a:rPr lang="en-US" altLang="ko-KR" sz="1000" b="1" i="0" dirty="0">
                <a:solidFill>
                  <a:schemeClr val="bg1"/>
                </a:solidFill>
                <a:effectLst/>
                <a:latin typeface="+mn-ea"/>
              </a:rPr>
              <a:t>, 2022 </a:t>
            </a:r>
            <a:r>
              <a:rPr lang="ko-KR" altLang="en-US" sz="1000" b="1" i="0" dirty="0" err="1">
                <a:solidFill>
                  <a:schemeClr val="bg1"/>
                </a:solidFill>
                <a:effectLst/>
                <a:latin typeface="+mn-ea"/>
              </a:rPr>
              <a:t>천안흥타령춤축제</a:t>
            </a:r>
            <a:r>
              <a:rPr lang="ko-KR" altLang="en-US" sz="1000" b="1" i="0" dirty="0">
                <a:solidFill>
                  <a:schemeClr val="bg1"/>
                </a:solidFill>
                <a:effectLst/>
                <a:latin typeface="+mn-ea"/>
              </a:rPr>
              <a:t> 찾아가는 </a:t>
            </a:r>
            <a:r>
              <a:rPr lang="ko-KR" altLang="en-US" sz="1000" b="1" i="0" dirty="0" err="1">
                <a:solidFill>
                  <a:schemeClr val="bg1"/>
                </a:solidFill>
                <a:effectLst/>
                <a:latin typeface="+mn-ea"/>
              </a:rPr>
              <a:t>디지털배움터</a:t>
            </a:r>
            <a:r>
              <a:rPr lang="ko-KR" altLang="en-US" sz="1000" b="1" i="0" dirty="0">
                <a:solidFill>
                  <a:schemeClr val="bg1"/>
                </a:solidFill>
                <a:effectLst/>
                <a:latin typeface="+mn-ea"/>
              </a:rPr>
              <a:t> 부스 운영</a:t>
            </a:r>
            <a:r>
              <a:rPr lang="en-US" altLang="ko-KR" sz="1000" b="1" i="0" dirty="0">
                <a:solidFill>
                  <a:schemeClr val="bg1"/>
                </a:solidFill>
                <a:effectLst/>
                <a:latin typeface="+mn-ea"/>
              </a:rPr>
              <a:t>”, </a:t>
            </a:r>
            <a:r>
              <a:rPr lang="ko-KR" altLang="en-US" sz="1000" b="1" i="0" dirty="0">
                <a:solidFill>
                  <a:schemeClr val="bg1"/>
                </a:solidFill>
                <a:effectLst/>
                <a:latin typeface="+mn-ea"/>
              </a:rPr>
              <a:t>충남일보</a:t>
            </a:r>
            <a:r>
              <a:rPr lang="en-US" altLang="ko-KR" sz="1000" b="1" i="0" dirty="0">
                <a:solidFill>
                  <a:schemeClr val="bg1"/>
                </a:solidFill>
                <a:effectLst/>
                <a:latin typeface="+mn-ea"/>
              </a:rPr>
              <a:t>, 2022</a:t>
            </a:r>
            <a:r>
              <a:rPr lang="ko-KR" altLang="en-US" sz="1000" b="1" i="0" dirty="0">
                <a:solidFill>
                  <a:schemeClr val="bg1"/>
                </a:solidFill>
                <a:effectLst/>
                <a:latin typeface="+mn-ea"/>
              </a:rPr>
              <a:t>년</a:t>
            </a:r>
            <a:r>
              <a:rPr lang="en-US" altLang="ko-KR" sz="1000" b="1" i="0" dirty="0">
                <a:solidFill>
                  <a:schemeClr val="bg1"/>
                </a:solidFill>
                <a:effectLst/>
                <a:latin typeface="+mn-ea"/>
              </a:rPr>
              <a:t>9</a:t>
            </a:r>
            <a:r>
              <a:rPr lang="ko-KR" altLang="en-US" sz="1000" b="1" i="0" dirty="0">
                <a:solidFill>
                  <a:schemeClr val="bg1"/>
                </a:solidFill>
                <a:effectLst/>
                <a:latin typeface="+mn-ea"/>
              </a:rPr>
              <a:t>월</a:t>
            </a:r>
            <a:r>
              <a:rPr lang="en-US" altLang="ko-KR" sz="1000" b="1" i="0" dirty="0">
                <a:solidFill>
                  <a:schemeClr val="bg1"/>
                </a:solidFill>
                <a:effectLst/>
                <a:latin typeface="+mn-ea"/>
              </a:rPr>
              <a:t>24</a:t>
            </a:r>
            <a:r>
              <a:rPr lang="ko-KR" altLang="en-US" sz="1000" b="1" i="0" dirty="0" err="1">
                <a:solidFill>
                  <a:schemeClr val="bg1"/>
                </a:solidFill>
                <a:effectLst/>
                <a:latin typeface="+mn-ea"/>
              </a:rPr>
              <a:t>일수정</a:t>
            </a:r>
            <a:r>
              <a:rPr lang="en-US" altLang="ko-KR" sz="1000" b="1" i="0" dirty="0">
                <a:solidFill>
                  <a:schemeClr val="bg1"/>
                </a:solidFill>
                <a:effectLst/>
                <a:latin typeface="+mn-ea"/>
              </a:rPr>
              <a:t>, 2023</a:t>
            </a:r>
            <a:r>
              <a:rPr lang="ko-KR" altLang="en-US" sz="1000" b="1" i="0" dirty="0">
                <a:solidFill>
                  <a:schemeClr val="bg1"/>
                </a:solidFill>
                <a:effectLst/>
                <a:latin typeface="+mn-ea"/>
              </a:rPr>
              <a:t>년</a:t>
            </a:r>
            <a:r>
              <a:rPr lang="en-US" altLang="ko-KR" sz="1000" b="1" i="0" dirty="0">
                <a:solidFill>
                  <a:schemeClr val="bg1"/>
                </a:solidFill>
                <a:effectLst/>
                <a:latin typeface="+mn-ea"/>
              </a:rPr>
              <a:t>5</a:t>
            </a:r>
            <a:r>
              <a:rPr lang="ko-KR" altLang="en-US" sz="1000" b="1" i="0" dirty="0">
                <a:solidFill>
                  <a:schemeClr val="bg1"/>
                </a:solidFill>
                <a:effectLst/>
                <a:latin typeface="+mn-ea"/>
              </a:rPr>
              <a:t>월</a:t>
            </a:r>
            <a:r>
              <a:rPr lang="en-US" altLang="ko-KR" sz="1000" b="1" i="0" dirty="0">
                <a:solidFill>
                  <a:schemeClr val="bg1"/>
                </a:solidFill>
                <a:effectLst/>
                <a:latin typeface="+mn-ea"/>
              </a:rPr>
              <a:t>19</a:t>
            </a:r>
            <a:r>
              <a:rPr lang="ko-KR" altLang="en-US" sz="1000" b="1" i="0" dirty="0" err="1">
                <a:solidFill>
                  <a:schemeClr val="bg1"/>
                </a:solidFill>
                <a:effectLst/>
                <a:latin typeface="+mn-ea"/>
              </a:rPr>
              <a:t>일접속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ko-KR" sz="1000" b="1" i="0" dirty="0">
                <a:solidFill>
                  <a:schemeClr val="bg1"/>
                </a:solidFill>
                <a:effectLst/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http://www.chungnamilbo.co.kr/news/articleView.html?idxno=680473</a:t>
            </a:r>
            <a:r>
              <a:rPr lang="en-US" altLang="ko-KR" sz="1000" b="1" i="0" dirty="0">
                <a:solidFill>
                  <a:schemeClr val="bg1"/>
                </a:solidFill>
                <a:effectLst/>
                <a:latin typeface="+mn-ea"/>
              </a:rPr>
              <a:t>.</a:t>
            </a:r>
          </a:p>
          <a:p>
            <a:endParaRPr lang="en-US" altLang="ko-KR" sz="1000" b="1" i="0" dirty="0">
              <a:solidFill>
                <a:schemeClr val="bg1"/>
              </a:solidFill>
              <a:effectLst/>
              <a:latin typeface="+mn-ea"/>
            </a:endParaRP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CAD5CDD-D05D-30E0-F7CF-F056D37970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1239521" y="3307191"/>
            <a:ext cx="4648202" cy="941078"/>
          </a:xfrm>
        </p:spPr>
      </p:pic>
      <p:pic>
        <p:nvPicPr>
          <p:cNvPr id="1026" name="Picture 2" descr="충남 디지털 역량교육 사업, 2022 천안흥타령춤축제 찾아가는 디지털배움터 부스 운영 &lt; 서산 &lt; 충남 &lt; 기사본문 - 충남일보">
            <a:extLst>
              <a:ext uri="{FF2B5EF4-FFF2-40B4-BE49-F238E27FC236}">
                <a16:creationId xmlns:a16="http://schemas.microsoft.com/office/drawing/2014/main" id="{A0FB075A-6BBD-CF47-5C98-2367284B3C6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826" y="2883902"/>
            <a:ext cx="3786167" cy="188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578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36DDBF9-F7A4-48F8-EBC2-5586BA3272F9}"/>
              </a:ext>
            </a:extLst>
          </p:cNvPr>
          <p:cNvSpPr/>
          <p:nvPr/>
        </p:nvSpPr>
        <p:spPr>
          <a:xfrm>
            <a:off x="959312" y="4970194"/>
            <a:ext cx="102733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6EEB36-5E83-D2F3-BAA5-5F36F3B5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912" y="974955"/>
            <a:ext cx="10058400" cy="750292"/>
          </a:xfrm>
        </p:spPr>
        <p:txBody>
          <a:bodyPr/>
          <a:lstStyle/>
          <a:p>
            <a:r>
              <a:rPr lang="en-US" altLang="ko-KR" b="1" dirty="0"/>
              <a:t>Introduction</a:t>
            </a:r>
            <a:r>
              <a:rPr kumimoji="0" lang="en-US" altLang="ko-KR" sz="28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  <a:t> – Research Questions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91FCAC-DE43-2BEE-0847-8992D76A1C70}"/>
              </a:ext>
            </a:extLst>
          </p:cNvPr>
          <p:cNvSpPr txBox="1"/>
          <p:nvPr/>
        </p:nvSpPr>
        <p:spPr>
          <a:xfrm>
            <a:off x="1354441" y="2459504"/>
            <a:ext cx="97253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>
                <a:latin typeface="+mn-ea"/>
              </a:rPr>
              <a:t>디지털 배움터에서 실시하는 디지털 </a:t>
            </a:r>
            <a:r>
              <a:rPr lang="ko-KR" altLang="en-US" sz="2000" b="1" dirty="0" err="1">
                <a:latin typeface="+mn-ea"/>
              </a:rPr>
              <a:t>리터러시</a:t>
            </a:r>
            <a:r>
              <a:rPr lang="ko-KR" altLang="en-US" sz="2000" b="1" dirty="0">
                <a:latin typeface="+mn-ea"/>
              </a:rPr>
              <a:t> 교육에 대한 고령층의 참여도를 어떻게 개선할 수 있을까</a:t>
            </a:r>
            <a:r>
              <a:rPr lang="en-US" altLang="ko-KR" sz="2000" b="1" dirty="0">
                <a:latin typeface="+mn-ea"/>
              </a:rPr>
              <a:t>?</a:t>
            </a:r>
          </a:p>
          <a:p>
            <a:pPr marL="457200" indent="-457200">
              <a:buAutoNum type="arabicPeriod"/>
            </a:pPr>
            <a:endParaRPr lang="en-US" altLang="ko-KR" sz="2000" b="1" dirty="0"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z="2000" b="1" dirty="0">
                <a:latin typeface="+mn-ea"/>
              </a:rPr>
              <a:t>디지털 </a:t>
            </a:r>
            <a:r>
              <a:rPr lang="ko-KR" altLang="en-US" sz="2000" b="1" dirty="0" err="1">
                <a:latin typeface="+mn-ea"/>
              </a:rPr>
              <a:t>리터러시</a:t>
            </a:r>
            <a:r>
              <a:rPr lang="ko-KR" altLang="en-US" sz="2000" b="1" dirty="0">
                <a:latin typeface="+mn-ea"/>
              </a:rPr>
              <a:t> 교육의 대상을 디지털 배움터가 없는 행정동에 생활하는 고령층까지 확대하기 위한 방안은 무엇일까</a:t>
            </a:r>
            <a:r>
              <a:rPr lang="en-US" altLang="ko-KR" sz="2000" b="1" dirty="0">
                <a:latin typeface="+mn-ea"/>
              </a:rPr>
              <a:t>?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A2C08-ACF4-BFCB-09FC-BB73B4E2D29B}"/>
              </a:ext>
            </a:extLst>
          </p:cNvPr>
          <p:cNvSpPr txBox="1"/>
          <p:nvPr/>
        </p:nvSpPr>
        <p:spPr>
          <a:xfrm>
            <a:off x="959312" y="4990514"/>
            <a:ext cx="10515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연구목표</a:t>
            </a:r>
            <a:endParaRPr lang="en-US" altLang="ko-KR" sz="1600" b="1" dirty="0">
              <a:highlight>
                <a:srgbClr val="FFFF00"/>
              </a:highlight>
            </a:endParaRPr>
          </a:p>
          <a:p>
            <a:r>
              <a:rPr lang="ko-KR" altLang="en-US" sz="1600" b="1" dirty="0"/>
              <a:t>가능한 많은 고령층을 대상으로 디지털 교육을 진행하기 위해 </a:t>
            </a:r>
            <a:r>
              <a:rPr lang="en-US" altLang="ko-KR" sz="1600" b="1" dirty="0"/>
              <a:t>FA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Clustering</a:t>
            </a:r>
            <a:r>
              <a:rPr lang="ko-KR" altLang="en-US" sz="1600" b="1" dirty="0"/>
              <a:t>을 통해 고령층이 운집하는 시간대를 파악하여 적절한 교육 시간대와 프로그램 홍보 시간대를 제안한다</a:t>
            </a:r>
            <a:r>
              <a:rPr lang="en-US" altLang="ko-KR" sz="1600" b="1" dirty="0"/>
              <a:t>.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49187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7DA71-6BD1-4F6C-DA32-7AF9BC23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Literature Review</a:t>
            </a:r>
            <a:endParaRPr lang="ko-KR" altLang="en-US" b="1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4EBBA89D-CE20-5982-6328-005AFAB516C1}"/>
              </a:ext>
            </a:extLst>
          </p:cNvPr>
          <p:cNvGraphicFramePr>
            <a:graphicFrameLocks noGrp="1"/>
          </p:cNvGraphicFramePr>
          <p:nvPr/>
        </p:nvGraphicFramePr>
        <p:xfrm>
          <a:off x="1184412" y="1942903"/>
          <a:ext cx="9971268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3337">
                  <a:extLst>
                    <a:ext uri="{9D8B030D-6E8A-4147-A177-3AD203B41FA5}">
                      <a16:colId xmlns:a16="http://schemas.microsoft.com/office/drawing/2014/main" val="254221310"/>
                    </a:ext>
                  </a:extLst>
                </a:gridCol>
                <a:gridCol w="1812363">
                  <a:extLst>
                    <a:ext uri="{9D8B030D-6E8A-4147-A177-3AD203B41FA5}">
                      <a16:colId xmlns:a16="http://schemas.microsoft.com/office/drawing/2014/main" val="788346294"/>
                    </a:ext>
                  </a:extLst>
                </a:gridCol>
                <a:gridCol w="4152432">
                  <a:extLst>
                    <a:ext uri="{9D8B030D-6E8A-4147-A177-3AD203B41FA5}">
                      <a16:colId xmlns:a16="http://schemas.microsoft.com/office/drawing/2014/main" val="2669577869"/>
                    </a:ext>
                  </a:extLst>
                </a:gridCol>
                <a:gridCol w="2823136">
                  <a:extLst>
                    <a:ext uri="{9D8B030D-6E8A-4147-A177-3AD203B41FA5}">
                      <a16:colId xmlns:a16="http://schemas.microsoft.com/office/drawing/2014/main" val="2069933653"/>
                    </a:ext>
                  </a:extLst>
                </a:gridCol>
              </a:tblGrid>
              <a:tr h="199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카테고리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논문명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저자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요약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시사점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321644"/>
                  </a:ext>
                </a:extLst>
              </a:tr>
              <a:tr h="581368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노년층의 디지털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리터러시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현황 및 정책적 정보화 교육의 현황에 관한 연구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장노년층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디지털역량 실태와 정보화 교육과정 운영방향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강소랑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2019)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경제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사회학적 근거를 들어 디지털 격차가 큰 집단과 작은 집단을 구분하고 노년층의 디지털 격차를 해소하기 위해 거버넌스 구축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협의회 구성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전문인력 양성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성과관리체계 구축 등을 제안하였다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50+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장년층은 신기술 획득에 긍정적이며 일자리 창출을 기대할 수 있었지만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노년층은 디지털 역량이 약하며 많은 비이용자들이 정보 교육의 효과를 기대하기 힘듦을 시사했다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4572908"/>
                  </a:ext>
                </a:extLst>
              </a:tr>
              <a:tr h="5813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디지털 </a:t>
                      </a:r>
                      <a:r>
                        <a:rPr lang="ko-KR" altLang="en-US" sz="1000" dirty="0" err="1"/>
                        <a:t>디바이드</a:t>
                      </a:r>
                      <a:r>
                        <a:rPr lang="ko-KR" altLang="en-US" sz="1000" dirty="0"/>
                        <a:t> 해소를 위한 노인복지관의 디지털 체험 공간 연구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김미숙 외</a:t>
                      </a:r>
                      <a:r>
                        <a:rPr lang="en-US" altLang="ko-KR" sz="1000" dirty="0"/>
                        <a:t>, 2022)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노인복지관들은 정보화 교육을 기본적으로 실시하고 있으나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 교육이 단순한 컴퓨터 활용 교육과 스마트폰의 기본적인 사용과 관련된 교육을 위주로 진행되고 있기 때문에 정보화 교육의 홍보 및 학습 효과가 저조한 편임을 제시하였다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디지털 기기에 대한 활용이 낮은 노인들의 일상생활의 지원 및 커뮤니케이션에 필요한 정보화 교육이 필요한 현 상황을 인지할 수 있었다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197378"/>
                  </a:ext>
                </a:extLst>
              </a:tr>
              <a:tr h="581368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노년층의 디지털 격차 해소를 위한 정보화 교육 내용 현황 및 발전 방향 제안에 관한 연구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공공도서관 노인 디지털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리터러시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프로그램 현황 및 개선방안 연구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김수완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2022)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노인의 디지털 정보화 능력은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64.3%, 2020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68.6%, 2021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69.1%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시간이 지나도 다른 계층과의 거리가 좁혀지지 않고 있으며 이를 해결하기 위해 </a:t>
                      </a:r>
                      <a:r>
                        <a:rPr lang="ko-KR" altLang="en-US" sz="1000" dirty="0"/>
                        <a:t>담당 사서 의 디지털 전문 교육을 지원 및 디지털 보조 인력의 적극적 활용 등 개선 방안을 제시하였다</a:t>
                      </a:r>
                      <a:r>
                        <a:rPr lang="en-US" altLang="ko-KR" sz="1000" dirty="0"/>
                        <a:t>.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노인 디지털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리터러시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프로그램 운영의 장애 요인으로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16.3%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 디지털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리터러시에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대한 노인들의 무관심을 꼽은 만큼 홍보의 중요성을 확인하였다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92152"/>
                  </a:ext>
                </a:extLst>
              </a:tr>
              <a:tr h="5813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디지털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리터러시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관점에서 본 고령층 정보화교육 수준 분석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고령층 정보화교육 교재 및 교육프로그램을 중심으로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조윤희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2017)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고령층 정보화교육은 집합교육과 어르신 봉사단의 형태의 사업이 가장 대표적이며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그 중 집합교육장에서 실시하는 정보화 교육 프로그램을 분석하여 제시하였다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정보화 교육 표준교재의 내용은 양적이용 능력인 디지털 기기 이용역량에 관한 교재 내용과 수업 프로그램이 대부분이었다</a:t>
                      </a:r>
                      <a:r>
                        <a:rPr lang="en-US" altLang="ko-KR" sz="1000" dirty="0"/>
                        <a:t>. 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정보화 교육 프로그램의 내용을 알 수 있었으며 질적이용 능력을 향상시키기 위한 교육이 필요함을 시사한다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791087"/>
                  </a:ext>
                </a:extLst>
              </a:tr>
              <a:tr h="5813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노년층의 디지털 격차 해소 방안에 관한 연구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디지털 취약노인을 위한 노인복지관의 환경구축 방안 모색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 err="1"/>
                        <a:t>오봉욱</a:t>
                      </a:r>
                      <a:r>
                        <a:rPr lang="en-US" altLang="ko-KR" sz="1000" dirty="0"/>
                        <a:t>, 2021)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</a:t>
                      </a:r>
                      <a:r>
                        <a:rPr lang="ko-KR" altLang="en-US" sz="1000" dirty="0"/>
                        <a:t>년 기준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고령층의 모바일 스마트 기기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스마트폰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스마트패드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기타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보유율은 </a:t>
                      </a:r>
                      <a:r>
                        <a:rPr lang="en-US" altLang="ko-KR" sz="1000" dirty="0"/>
                        <a:t>77.1%</a:t>
                      </a:r>
                      <a:r>
                        <a:rPr lang="ko-KR" altLang="en-US" sz="1000" dirty="0"/>
                        <a:t>로 일반국민 스마트기기 보유율 </a:t>
                      </a:r>
                      <a:r>
                        <a:rPr lang="en-US" altLang="ko-KR" sz="1000" dirty="0"/>
                        <a:t>92.3% </a:t>
                      </a:r>
                      <a:r>
                        <a:rPr lang="ko-KR" altLang="en-US" sz="1000" dirty="0"/>
                        <a:t>보다 </a:t>
                      </a:r>
                      <a:r>
                        <a:rPr lang="en-US" altLang="ko-KR" sz="1000" dirty="0"/>
                        <a:t>15.2% </a:t>
                      </a:r>
                      <a:r>
                        <a:rPr lang="ko-KR" altLang="en-US" sz="1000" dirty="0"/>
                        <a:t>낮은 수준이며 특히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고령층의 스마트폰 보유율은 </a:t>
                      </a:r>
                      <a:r>
                        <a:rPr lang="en-US" altLang="ko-KR" sz="1000" dirty="0"/>
                        <a:t>76.6%</a:t>
                      </a:r>
                      <a:r>
                        <a:rPr lang="ko-KR" altLang="en-US" sz="1000" dirty="0"/>
                        <a:t>로 일반 국민 스마트폰 보유율</a:t>
                      </a:r>
                      <a:r>
                        <a:rPr lang="en-US" altLang="ko-KR" sz="1000" dirty="0"/>
                        <a:t>(93.1%)</a:t>
                      </a:r>
                      <a:r>
                        <a:rPr lang="ko-KR" altLang="en-US" sz="1000" dirty="0"/>
                        <a:t>보다 </a:t>
                      </a:r>
                      <a:r>
                        <a:rPr lang="en-US" altLang="ko-KR" sz="1000" dirty="0"/>
                        <a:t>16.5%p </a:t>
                      </a:r>
                      <a:r>
                        <a:rPr lang="ko-KR" altLang="en-US" sz="1000" dirty="0"/>
                        <a:t>낮은 수준으로 조사되었다</a:t>
                      </a:r>
                      <a:r>
                        <a:rPr lang="en-US" altLang="ko-KR" sz="1000" dirty="0"/>
                        <a:t>. 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고령층에 대한 스마트폰 보급 확대 및 교육지원의 필요성과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스마트 시대에 연령층 별 디지털 기기 보급은 디지털 환경구축과 더불어 함께 이루어져야 함을 제시했다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70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89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7DA71-6BD1-4F6C-DA32-7AF9BC23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Literature Review </a:t>
            </a:r>
            <a:r>
              <a:rPr lang="en-US" altLang="ko-KR" sz="2800" dirty="0"/>
              <a:t>– Research Gap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53C2F-CFF0-7E19-7F91-4365A217722A}"/>
              </a:ext>
            </a:extLst>
          </p:cNvPr>
          <p:cNvSpPr txBox="1"/>
          <p:nvPr/>
        </p:nvSpPr>
        <p:spPr>
          <a:xfrm>
            <a:off x="2167910" y="2019344"/>
            <a:ext cx="199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기존 연구의 한계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8EADE7-90BF-5B8B-4AAE-90FE0B560F85}"/>
              </a:ext>
            </a:extLst>
          </p:cNvPr>
          <p:cNvSpPr txBox="1"/>
          <p:nvPr/>
        </p:nvSpPr>
        <p:spPr>
          <a:xfrm>
            <a:off x="8138768" y="2016314"/>
            <a:ext cx="169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본 연구의 의의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789F87-093D-A8FF-8506-F1C1C784BA48}"/>
              </a:ext>
            </a:extLst>
          </p:cNvPr>
          <p:cNvCxnSpPr>
            <a:cxnSpLocks/>
          </p:cNvCxnSpPr>
          <p:nvPr/>
        </p:nvCxnSpPr>
        <p:spPr>
          <a:xfrm>
            <a:off x="6019297" y="2234526"/>
            <a:ext cx="0" cy="3656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화살표: 아래로 구부러짐 6">
            <a:extLst>
              <a:ext uri="{FF2B5EF4-FFF2-40B4-BE49-F238E27FC236}">
                <a16:creationId xmlns:a16="http://schemas.microsoft.com/office/drawing/2014/main" id="{F5AB2820-793C-55B1-0E6E-32042B0CACD0}"/>
              </a:ext>
            </a:extLst>
          </p:cNvPr>
          <p:cNvSpPr/>
          <p:nvPr/>
        </p:nvSpPr>
        <p:spPr>
          <a:xfrm>
            <a:off x="4953513" y="1898105"/>
            <a:ext cx="2125520" cy="487541"/>
          </a:xfrm>
          <a:prstGeom prst="curvedDownArrow">
            <a:avLst>
              <a:gd name="adj1" fmla="val 44859"/>
              <a:gd name="adj2" fmla="val 80321"/>
              <a:gd name="adj3" fmla="val 397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4CC52A-CEB8-852D-A808-C2C7D740337A}"/>
              </a:ext>
            </a:extLst>
          </p:cNvPr>
          <p:cNvSpPr txBox="1"/>
          <p:nvPr/>
        </p:nvSpPr>
        <p:spPr>
          <a:xfrm>
            <a:off x="988282" y="2546391"/>
            <a:ext cx="477062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디지털 소외를 겪는 고령층의 현황은 인지하고 있지만</a:t>
            </a:r>
            <a:r>
              <a:rPr lang="en-US" altLang="ko-KR" sz="1600" dirty="0"/>
              <a:t>, </a:t>
            </a:r>
            <a:r>
              <a:rPr lang="ko-KR" altLang="en-US" sz="1600" dirty="0"/>
              <a:t>문제점 지적과 수동적 방안 제시에 그치는 연구가 대부분이다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고령층의 디지털 격차를 해결하기 위한 방안을 제시한 경우에도 질적 향상을 위한 정성적 해결책 위주의 연구이다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디지털 기기의 접근성과 홍보 문제를 지적한 연구도 있었지만 구체적으로 어떻게 고령층의 접근성을 높일 것인지에 대한 대안을 제시하지 않았다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고령층의 디지털 </a:t>
            </a:r>
            <a:r>
              <a:rPr lang="ko-KR" altLang="en-US" sz="1600" dirty="0" err="1"/>
              <a:t>리터러시</a:t>
            </a:r>
            <a:r>
              <a:rPr lang="ko-KR" altLang="en-US" sz="1600" dirty="0"/>
              <a:t> 실태에 대해 구체적으로 분석하였지만 문제점에 대한 정량적이거나 직접적인 해결책을 제시하지 못했다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9F1840-E2A3-0232-5E35-7776CB80AD0A}"/>
              </a:ext>
            </a:extLst>
          </p:cNvPr>
          <p:cNvSpPr txBox="1"/>
          <p:nvPr/>
        </p:nvSpPr>
        <p:spPr>
          <a:xfrm>
            <a:off x="6540082" y="2546391"/>
            <a:ext cx="48929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+mn-ea"/>
              </a:rPr>
              <a:t>고령층의 디지털 소외 문제의 해결책으로 노인의 정보화 교육의 확대 필요성을 제시할 뿐 아니라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직접적인 확대 방안을 제시한다</a:t>
            </a:r>
            <a:r>
              <a:rPr lang="en-US" altLang="ko-KR" sz="1600" dirty="0">
                <a:latin typeface="+mn-ea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n-ea"/>
              </a:rPr>
              <a:t>60</a:t>
            </a:r>
            <a:r>
              <a:rPr lang="ko-KR" altLang="en-US" sz="1600" dirty="0">
                <a:latin typeface="+mn-ea"/>
              </a:rPr>
              <a:t>세 이상 생활인구 데이터를 활용하여 노인의 생활인구가 밀집되는 지역 및 시간대를 확인하여 정보화 교육의 격차를 줄이고 그 대상을 확대할 수 있다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+mn-ea"/>
              </a:rPr>
              <a:t>디지털 배움터 존재의 유무에 따라 각 행정구역별 생활인구를 분석하여 디지털 </a:t>
            </a:r>
            <a:r>
              <a:rPr lang="ko-KR" altLang="en-US" sz="1600" dirty="0" err="1">
                <a:latin typeface="+mn-ea"/>
              </a:rPr>
              <a:t>리터러시</a:t>
            </a:r>
            <a:r>
              <a:rPr lang="ko-KR" altLang="en-US" sz="1600" dirty="0">
                <a:latin typeface="+mn-ea"/>
              </a:rPr>
              <a:t> 프로그램의 운영 시간 배치 및 홍보 전략을 제시한다</a:t>
            </a:r>
            <a:r>
              <a:rPr lang="en-US" altLang="ko-KR" sz="1600" dirty="0">
                <a:latin typeface="+mn-ea"/>
              </a:rPr>
              <a:t>. 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7539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BF231-9301-C77F-972D-6D6E92EFB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Methodology &amp; Data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216D1C-B87B-8CAF-349A-1B7C9481C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Noto Sans KR"/>
              </a:rPr>
              <a:t>Data</a:t>
            </a:r>
          </a:p>
          <a:p>
            <a:r>
              <a:rPr lang="ko-KR" altLang="en-US" sz="1600" i="0" dirty="0">
                <a:solidFill>
                  <a:srgbClr val="000000"/>
                </a:solidFill>
                <a:effectLst/>
                <a:latin typeface="Noto Sans KR"/>
              </a:rPr>
              <a:t>행정동 단위 서울 생활인구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Noto Sans KR"/>
              </a:rPr>
              <a:t>(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Noto Sans KR"/>
              </a:rPr>
              <a:t>내국인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Noto Sans KR"/>
              </a:rPr>
              <a:t>) </a:t>
            </a:r>
            <a:r>
              <a:rPr lang="ko-KR" altLang="en-US" sz="1600" i="0" dirty="0">
                <a:solidFill>
                  <a:srgbClr val="000000"/>
                </a:solidFill>
                <a:effectLst/>
                <a:latin typeface="Noto Sans KR"/>
              </a:rPr>
              <a:t>데이터셋 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Noto Sans KR"/>
              </a:rPr>
              <a:t>(2017-2022)</a:t>
            </a:r>
          </a:p>
          <a:p>
            <a:pPr lvl="1"/>
            <a:r>
              <a:rPr lang="en-US" altLang="ko-KR" sz="1600" dirty="0">
                <a:hlinkClick r:id="rId2"/>
              </a:rPr>
              <a:t>https://data.seoul.go.kr/dataList/OA-14991/S/1/datasetView.do#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Noto Sans KR"/>
              </a:rPr>
              <a:t>Methodology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600" b="1" dirty="0">
                <a:solidFill>
                  <a:srgbClr val="000000"/>
                </a:solidFill>
                <a:latin typeface="Noto Sans KR"/>
              </a:rPr>
              <a:t>요인분석</a:t>
            </a:r>
            <a:r>
              <a:rPr lang="en-US" altLang="ko-KR" sz="1600" b="1" dirty="0">
                <a:solidFill>
                  <a:srgbClr val="000000"/>
                </a:solidFill>
                <a:latin typeface="Noto Sans KR"/>
              </a:rPr>
              <a:t>(Factor Analysis)</a:t>
            </a:r>
          </a:p>
          <a:p>
            <a:pPr marL="749808" lvl="1" indent="-45720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차원을 축소함으로써 자료를 요약할 수 있고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변인들이 공통 요인으로 묶일 수 </a:t>
            </a:r>
            <a:r>
              <a:rPr lang="ko-KR" altLang="en-US" sz="16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있는지와</a:t>
            </a:r>
            <a:r>
              <a:rPr lang="ko-KR" alt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상호관계를 판단할 수 있으며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불필요한 변수를 제거할 수 있음</a:t>
            </a:r>
            <a:endParaRPr lang="en-US" altLang="ko-KR" sz="160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marL="749808" lvl="1" indent="-45720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데이터에 대한 가정을 수립하고 그에 따른 적합도를 검증하는 통계 모델</a:t>
            </a:r>
            <a:endParaRPr lang="en-US" altLang="ko-KR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932688" lvl="2" indent="-4572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12121"/>
                </a:solidFill>
                <a:latin typeface="Roboto" panose="02000000000000000000" pitchFamily="2" charset="0"/>
              </a:rPr>
              <a:t>날짜마다 생활인구가 밀집하는 시간대가 다를 것</a:t>
            </a:r>
            <a:endParaRPr lang="en-US" altLang="ko-KR" sz="160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marL="457200" indent="-457200">
              <a:buFont typeface="+mj-ea"/>
              <a:buAutoNum type="circleNumDbPlain"/>
            </a:pPr>
            <a:r>
              <a:rPr lang="ko-KR" altLang="en-US" sz="1600" b="1" dirty="0">
                <a:solidFill>
                  <a:srgbClr val="000000"/>
                </a:solidFill>
                <a:latin typeface="Noto Sans KR"/>
              </a:rPr>
              <a:t>군집화</a:t>
            </a:r>
            <a:r>
              <a:rPr lang="en-US" altLang="ko-KR" sz="1600" b="1" dirty="0">
                <a:solidFill>
                  <a:srgbClr val="000000"/>
                </a:solidFill>
                <a:latin typeface="Noto Sans KR"/>
              </a:rPr>
              <a:t>(Clustering)</a:t>
            </a:r>
          </a:p>
          <a:p>
            <a:pPr marL="749808" lvl="1" indent="-45720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거리가 가까운 관측치들 간 유사한 특징이 있을 것이라는 가정을 기반으로 변수들을 군집화</a:t>
            </a:r>
            <a:endParaRPr lang="en-US" altLang="ko-KR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932688" lvl="2" indent="-4572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212121"/>
                </a:solidFill>
                <a:latin typeface="Roboto" panose="02000000000000000000" pitchFamily="2" charset="0"/>
              </a:rPr>
              <a:t>유사한 특징을 갖는 날짜들</a:t>
            </a:r>
            <a:r>
              <a:rPr lang="en-US" altLang="ko-KR" sz="1600" dirty="0">
                <a:solidFill>
                  <a:srgbClr val="212121"/>
                </a:solidFill>
                <a:latin typeface="Roboto" panose="02000000000000000000" pitchFamily="2" charset="0"/>
              </a:rPr>
              <a:t>(</a:t>
            </a:r>
            <a:r>
              <a:rPr lang="ko-KR" altLang="en-US" sz="1600" dirty="0">
                <a:solidFill>
                  <a:srgbClr val="212121"/>
                </a:solidFill>
                <a:latin typeface="Roboto" panose="02000000000000000000" pitchFamily="2" charset="0"/>
              </a:rPr>
              <a:t>주말</a:t>
            </a:r>
            <a:r>
              <a:rPr lang="en-US" altLang="ko-KR" sz="1600" dirty="0">
                <a:solidFill>
                  <a:srgbClr val="212121"/>
                </a:solidFill>
                <a:latin typeface="Roboto" panose="02000000000000000000" pitchFamily="2" charset="0"/>
              </a:rPr>
              <a:t>, </a:t>
            </a:r>
            <a:r>
              <a:rPr lang="ko-KR" altLang="en-US" sz="1600" dirty="0">
                <a:solidFill>
                  <a:srgbClr val="212121"/>
                </a:solidFill>
                <a:latin typeface="Roboto" panose="02000000000000000000" pitchFamily="2" charset="0"/>
              </a:rPr>
              <a:t>평일</a:t>
            </a:r>
            <a:r>
              <a:rPr lang="en-US" altLang="ko-KR" sz="1600" dirty="0">
                <a:solidFill>
                  <a:srgbClr val="212121"/>
                </a:solidFill>
                <a:latin typeface="Roboto" panose="02000000000000000000" pitchFamily="2" charset="0"/>
              </a:rPr>
              <a:t>, </a:t>
            </a:r>
            <a:r>
              <a:rPr lang="ko-KR" altLang="en-US" sz="1600" dirty="0">
                <a:solidFill>
                  <a:srgbClr val="212121"/>
                </a:solidFill>
                <a:latin typeface="Roboto" panose="02000000000000000000" pitchFamily="2" charset="0"/>
              </a:rPr>
              <a:t>공휴일 등</a:t>
            </a:r>
            <a:r>
              <a:rPr lang="en-US" altLang="ko-KR" sz="1600" dirty="0">
                <a:solidFill>
                  <a:srgbClr val="212121"/>
                </a:solidFill>
                <a:latin typeface="Roboto" panose="02000000000000000000" pitchFamily="2" charset="0"/>
              </a:rPr>
              <a:t>)</a:t>
            </a:r>
            <a:r>
              <a:rPr lang="ko-KR" altLang="en-US" sz="1600" dirty="0">
                <a:solidFill>
                  <a:srgbClr val="212121"/>
                </a:solidFill>
                <a:latin typeface="Roboto" panose="02000000000000000000" pitchFamily="2" charset="0"/>
              </a:rPr>
              <a:t>은 유사한 생활인구 변동 추이를 보일 것</a:t>
            </a:r>
            <a:endParaRPr lang="en-US" altLang="ko-KR" sz="1600" dirty="0">
              <a:solidFill>
                <a:srgbClr val="000000"/>
              </a:solidFill>
              <a:latin typeface="Noto Sans KR"/>
            </a:endParaRPr>
          </a:p>
          <a:p>
            <a:pPr marL="932688" lvl="2" indent="-45720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000000"/>
              </a:solidFill>
              <a:latin typeface="Noto Sans KR"/>
            </a:endParaRPr>
          </a:p>
          <a:p>
            <a:pPr marL="749808" lvl="1" indent="-457200">
              <a:buFont typeface="Arial" panose="020B0604020202020204" pitchFamily="34" charset="0"/>
              <a:buChar char="•"/>
            </a:pPr>
            <a:endParaRPr lang="ko-KR" altLang="en-US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749808" lvl="1" indent="-457200">
              <a:buFont typeface="Arial" panose="020B0604020202020204" pitchFamily="34" charset="0"/>
              <a:buChar char="•"/>
            </a:pPr>
            <a:endParaRPr lang="en-US" altLang="ko-KR" i="0" dirty="0">
              <a:solidFill>
                <a:srgbClr val="000000"/>
              </a:solidFill>
              <a:effectLst/>
              <a:latin typeface="Noto Sans KR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CF182F-3C54-EBA2-05D3-B5E143AC8C31}"/>
              </a:ext>
            </a:extLst>
          </p:cNvPr>
          <p:cNvCxnSpPr/>
          <p:nvPr/>
        </p:nvCxnSpPr>
        <p:spPr>
          <a:xfrm>
            <a:off x="1097280" y="2854960"/>
            <a:ext cx="10058400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321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F39579-ED0E-514E-D5FF-9D8392E6A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Methodology &amp; Data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81F58F-EC68-9A62-3E8E-C510D030A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866640" cy="4023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sz="3200" b="1" dirty="0">
                <a:solidFill>
                  <a:srgbClr val="000000"/>
                </a:solidFill>
                <a:highlight>
                  <a:srgbClr val="FFFF00"/>
                </a:highlight>
                <a:latin typeface="Noto Sans KR"/>
              </a:rPr>
              <a:t>Process</a:t>
            </a:r>
            <a:endParaRPr lang="en-US" altLang="ko-KR" sz="3200" b="1" i="0" dirty="0">
              <a:solidFill>
                <a:srgbClr val="000000"/>
              </a:solidFill>
              <a:effectLst/>
              <a:highlight>
                <a:srgbClr val="FFFF00"/>
              </a:highlight>
              <a:latin typeface="Noto Sans KR"/>
            </a:endParaRP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2000" dirty="0">
                <a:solidFill>
                  <a:srgbClr val="000000"/>
                </a:solidFill>
                <a:latin typeface="Noto Sans KR"/>
              </a:rPr>
              <a:t>디지털 배움터가 위치한 지역의 </a:t>
            </a:r>
            <a:r>
              <a:rPr lang="en-US" altLang="ko-KR" sz="2000" dirty="0">
                <a:solidFill>
                  <a:srgbClr val="000000"/>
                </a:solidFill>
                <a:latin typeface="Noto Sans KR"/>
              </a:rPr>
              <a:t>2022.01.01 ~ 2022.12.31</a:t>
            </a:r>
            <a:r>
              <a:rPr lang="ko-KR" altLang="en-US" sz="2000" dirty="0">
                <a:solidFill>
                  <a:srgbClr val="000000"/>
                </a:solidFill>
                <a:latin typeface="Noto Sans KR"/>
              </a:rPr>
              <a:t>의 고령층</a:t>
            </a:r>
            <a:r>
              <a:rPr lang="en-US" altLang="ko-KR" sz="2000" dirty="0">
                <a:solidFill>
                  <a:srgbClr val="000000"/>
                </a:solidFill>
                <a:latin typeface="Noto Sans KR"/>
              </a:rPr>
              <a:t>(60</a:t>
            </a:r>
            <a:r>
              <a:rPr lang="ko-KR" altLang="en-US" sz="2000" dirty="0">
                <a:solidFill>
                  <a:srgbClr val="000000"/>
                </a:solidFill>
                <a:latin typeface="Noto Sans KR"/>
              </a:rPr>
              <a:t>세 이상</a:t>
            </a:r>
            <a:r>
              <a:rPr lang="en-US" altLang="ko-KR" sz="2000" dirty="0">
                <a:solidFill>
                  <a:srgbClr val="000000"/>
                </a:solidFill>
                <a:latin typeface="Noto Sans KR"/>
              </a:rPr>
              <a:t>)</a:t>
            </a:r>
            <a:r>
              <a:rPr lang="ko-KR" altLang="en-US" sz="2000" dirty="0">
                <a:solidFill>
                  <a:srgbClr val="000000"/>
                </a:solidFill>
                <a:latin typeface="Noto Sans KR"/>
              </a:rPr>
              <a:t> 생활인구 데이터를 </a:t>
            </a:r>
            <a:r>
              <a:rPr lang="en-US" altLang="ko-KR" sz="2000" dirty="0">
                <a:solidFill>
                  <a:srgbClr val="000000"/>
                </a:solidFill>
                <a:latin typeface="Noto Sans KR"/>
              </a:rPr>
              <a:t>1</a:t>
            </a:r>
            <a:r>
              <a:rPr lang="ko-KR" altLang="en-US" sz="2000" dirty="0">
                <a:solidFill>
                  <a:srgbClr val="000000"/>
                </a:solidFill>
                <a:latin typeface="Noto Sans KR"/>
              </a:rPr>
              <a:t>시간 간격으로 나눈 후 </a:t>
            </a:r>
            <a:r>
              <a:rPr lang="en-US" altLang="ko-KR" sz="2000" dirty="0">
                <a:solidFill>
                  <a:srgbClr val="000000"/>
                </a:solidFill>
                <a:latin typeface="Noto Sans KR"/>
              </a:rPr>
              <a:t>FA</a:t>
            </a:r>
            <a:r>
              <a:rPr lang="ko-KR" altLang="en-US" sz="2000" dirty="0">
                <a:solidFill>
                  <a:srgbClr val="000000"/>
                </a:solidFill>
                <a:latin typeface="Noto Sans KR"/>
              </a:rPr>
              <a:t>를 적용한다</a:t>
            </a:r>
            <a:r>
              <a:rPr lang="en-US" altLang="ko-KR" sz="2000" dirty="0">
                <a:solidFill>
                  <a:srgbClr val="000000"/>
                </a:solidFill>
                <a:latin typeface="Noto Sans KR"/>
              </a:rPr>
              <a:t>.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altLang="ko-KR" dirty="0"/>
              <a:t>FA </a:t>
            </a:r>
            <a:r>
              <a:rPr lang="ko-KR" altLang="en-US" dirty="0"/>
              <a:t>사용 시 최적의 벡터 수를 확인하기 위해 </a:t>
            </a:r>
            <a:r>
              <a:rPr lang="en-US" altLang="ko-KR" dirty="0"/>
              <a:t>Eigen Value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 이상인 경우를 채택하고 </a:t>
            </a:r>
            <a:r>
              <a:rPr lang="en-US" altLang="ko-KR" dirty="0"/>
              <a:t>Scree Plot</a:t>
            </a:r>
            <a:r>
              <a:rPr lang="ko-KR" altLang="en-US" dirty="0"/>
              <a:t>을 확인해 적정 벡터 수를 정한다</a:t>
            </a:r>
            <a:r>
              <a:rPr lang="en-US" altLang="ko-KR" dirty="0"/>
              <a:t>.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dirty="0"/>
              <a:t>도출된 각 요인이 어떤 의미를 가지는지 분석한 후</a:t>
            </a:r>
            <a:r>
              <a:rPr lang="en-US" altLang="ko-KR" dirty="0"/>
              <a:t>, </a:t>
            </a:r>
            <a:r>
              <a:rPr lang="ko-KR" altLang="en-US" dirty="0"/>
              <a:t>각 요인에 따라 </a:t>
            </a:r>
            <a:r>
              <a:rPr lang="en-US" altLang="ko-KR" dirty="0"/>
              <a:t>2022.01.01 ~ 2022.12.31</a:t>
            </a:r>
            <a:r>
              <a:rPr lang="ko-KR" altLang="en-US" dirty="0"/>
              <a:t>의 날짜들을 </a:t>
            </a:r>
            <a:r>
              <a:rPr lang="ko-KR" altLang="en-US" dirty="0" err="1"/>
              <a:t>군집화한다</a:t>
            </a:r>
            <a:r>
              <a:rPr lang="en-US" altLang="ko-KR" dirty="0"/>
              <a:t>.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dirty="0"/>
              <a:t>각 군집별로 포함된 날짜들의 공통적인 특징을 확인해 군집의 의미를 분석한 후</a:t>
            </a:r>
            <a:r>
              <a:rPr lang="en-US" altLang="ko-KR" dirty="0"/>
              <a:t>,</a:t>
            </a:r>
            <a:r>
              <a:rPr lang="ko-KR" altLang="en-US" dirty="0"/>
              <a:t> 하루 동안의 생활인구 변화 추이를 확인한다</a:t>
            </a:r>
            <a:r>
              <a:rPr lang="en-US" altLang="ko-KR" dirty="0"/>
              <a:t>.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dirty="0"/>
              <a:t>이를 통해 각 군집에 포함된 날짜별로 디지털 교육을 진행하기 적절한 시간대를 제안한다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91C87671-CC6A-6BEF-EBE5-D93B5729C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096" y="2043613"/>
            <a:ext cx="1703863" cy="22783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8DD0F36-BFCE-CEA1-4A94-CBC3E648726F}"/>
              </a:ext>
            </a:extLst>
          </p:cNvPr>
          <p:cNvSpPr/>
          <p:nvPr/>
        </p:nvSpPr>
        <p:spPr>
          <a:xfrm>
            <a:off x="6231096" y="4530501"/>
            <a:ext cx="5402102" cy="11492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서울에서 디지털 기술 이용 역량이 가장 낮은 동북권에서 고령층 비율이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22.3%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로 가장 높은 강북구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**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를 대상으로 분석 진행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강동구 내에서 디지털 배움터가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곳으로 가장 많은 미아동을 기준으로 디지털 배움터가 없는 삼양동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송천동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송중동과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비교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09C166-0591-3E42-6DDE-4BBA932D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959" y="2373883"/>
            <a:ext cx="3589841" cy="17471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863775-CBD0-7339-99BA-38BEBA6C35D2}"/>
              </a:ext>
            </a:extLst>
          </p:cNvPr>
          <p:cNvSpPr txBox="1"/>
          <p:nvPr/>
        </p:nvSpPr>
        <p:spPr>
          <a:xfrm>
            <a:off x="-19498" y="6596390"/>
            <a:ext cx="91999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i="0" dirty="0">
                <a:solidFill>
                  <a:schemeClr val="bg1"/>
                </a:solidFill>
                <a:effectLst/>
                <a:latin typeface="Noto Sans KR"/>
              </a:rPr>
              <a:t>**</a:t>
            </a:r>
            <a:r>
              <a:rPr lang="ko-KR" altLang="en-US" sz="1100" b="1" i="0" dirty="0">
                <a:solidFill>
                  <a:schemeClr val="bg1"/>
                </a:solidFill>
                <a:effectLst/>
                <a:latin typeface="Noto Sans KR"/>
              </a:rPr>
              <a:t>서울특별시</a:t>
            </a:r>
            <a:r>
              <a:rPr lang="en-US" altLang="ko-KR" sz="1100" b="1" i="0" dirty="0">
                <a:solidFill>
                  <a:schemeClr val="bg1"/>
                </a:solidFill>
                <a:effectLst/>
                <a:latin typeface="Noto Sans KR"/>
              </a:rPr>
              <a:t>, </a:t>
            </a:r>
            <a:r>
              <a:rPr lang="ko-KR" altLang="en-US" sz="1100" b="1" i="0" dirty="0">
                <a:solidFill>
                  <a:schemeClr val="bg1"/>
                </a:solidFill>
                <a:effectLst/>
                <a:latin typeface="Noto Sans KR"/>
              </a:rPr>
              <a:t>주민등록인구통계</a:t>
            </a:r>
            <a:r>
              <a:rPr lang="en-US" altLang="ko-KR" sz="1100" b="1" i="0" dirty="0">
                <a:solidFill>
                  <a:schemeClr val="bg1"/>
                </a:solidFill>
                <a:effectLst/>
                <a:latin typeface="Noto Sans KR"/>
              </a:rPr>
              <a:t>,2023.04.25,2023.05.19,</a:t>
            </a:r>
            <a:r>
              <a:rPr lang="ko-KR" altLang="en-US" sz="1100" b="1" i="0" dirty="0">
                <a:solidFill>
                  <a:schemeClr val="bg1"/>
                </a:solidFill>
                <a:effectLst/>
                <a:latin typeface="Noto Sans KR"/>
              </a:rPr>
              <a:t>서울시 고령자현황 </a:t>
            </a:r>
            <a:r>
              <a:rPr lang="en-US" altLang="ko-KR" sz="1100" b="1" i="0" dirty="0">
                <a:solidFill>
                  <a:schemeClr val="bg1"/>
                </a:solidFill>
                <a:effectLst/>
                <a:latin typeface="Noto Sans KR"/>
              </a:rPr>
              <a:t>(</a:t>
            </a:r>
            <a:r>
              <a:rPr lang="ko-KR" altLang="en-US" sz="1100" b="1" i="0" dirty="0" err="1">
                <a:solidFill>
                  <a:schemeClr val="bg1"/>
                </a:solidFill>
                <a:effectLst/>
                <a:latin typeface="Noto Sans KR"/>
              </a:rPr>
              <a:t>동별</a:t>
            </a:r>
            <a:r>
              <a:rPr lang="en-US" altLang="ko-KR" sz="1100" b="1" i="0" dirty="0">
                <a:solidFill>
                  <a:schemeClr val="bg1"/>
                </a:solidFill>
                <a:effectLst/>
                <a:latin typeface="Noto Sans KR"/>
              </a:rPr>
              <a:t>) </a:t>
            </a:r>
            <a:r>
              <a:rPr lang="ko-KR" altLang="en-US" sz="1100" b="1" i="0" dirty="0">
                <a:solidFill>
                  <a:schemeClr val="bg1"/>
                </a:solidFill>
                <a:effectLst/>
                <a:latin typeface="Noto Sans KR"/>
              </a:rPr>
              <a:t>통계</a:t>
            </a:r>
            <a:r>
              <a:rPr lang="en-US" altLang="ko-KR" sz="1100" b="1" i="0" dirty="0">
                <a:solidFill>
                  <a:schemeClr val="bg1"/>
                </a:solidFill>
                <a:effectLst/>
                <a:latin typeface="Noto Sans KR"/>
              </a:rPr>
              <a:t>, https://data.seoul.go.kr/dataList/10020/S/2/datasetView.do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B7E055-B33E-2F74-FF7C-43276409873F}"/>
              </a:ext>
            </a:extLst>
          </p:cNvPr>
          <p:cNvCxnSpPr/>
          <p:nvPr/>
        </p:nvCxnSpPr>
        <p:spPr>
          <a:xfrm>
            <a:off x="6126480" y="2043613"/>
            <a:ext cx="0" cy="386320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8D24E9-5D2C-E33A-9CC9-E6C89A11EFFE}"/>
              </a:ext>
            </a:extLst>
          </p:cNvPr>
          <p:cNvSpPr/>
          <p:nvPr/>
        </p:nvSpPr>
        <p:spPr>
          <a:xfrm>
            <a:off x="8039574" y="2971370"/>
            <a:ext cx="3485226" cy="350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640534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1447</TotalTime>
  <Words>3321</Words>
  <Application>Microsoft Office PowerPoint</Application>
  <PresentationFormat>와이드스크린</PresentationFormat>
  <Paragraphs>441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Arial Unicode MS</vt:lpstr>
      <vt:lpstr>Nanum Gothic</vt:lpstr>
      <vt:lpstr>Noto Sans KR</vt:lpstr>
      <vt:lpstr>Malgun Gothic</vt:lpstr>
      <vt:lpstr>Malgun Gothic</vt:lpstr>
      <vt:lpstr>Arial</vt:lpstr>
      <vt:lpstr>Calibri</vt:lpstr>
      <vt:lpstr>Calibri Light</vt:lpstr>
      <vt:lpstr>Courier New</vt:lpstr>
      <vt:lpstr>Roboto</vt:lpstr>
      <vt:lpstr>Wingdings</vt:lpstr>
      <vt:lpstr>추억</vt:lpstr>
      <vt:lpstr>생활인구 기반 고령층 대상  디지털 배움터 교육 및 홍보 시간대 제안</vt:lpstr>
      <vt:lpstr>Abstract &amp; Contents</vt:lpstr>
      <vt:lpstr>Introduction</vt:lpstr>
      <vt:lpstr>Introduction</vt:lpstr>
      <vt:lpstr>Introduction – Research Questions</vt:lpstr>
      <vt:lpstr>Literature Review</vt:lpstr>
      <vt:lpstr>Literature Review – Research Gap</vt:lpstr>
      <vt:lpstr>Methodology &amp; Data</vt:lpstr>
      <vt:lpstr>Methodology &amp; Data</vt:lpstr>
      <vt:lpstr>Results &amp; Analysis  (미아동)</vt:lpstr>
      <vt:lpstr>Results &amp; Analysis (미아동)</vt:lpstr>
      <vt:lpstr>Results &amp; Analysis(삼양동)</vt:lpstr>
      <vt:lpstr>Results &amp; Analysis(삼양동)</vt:lpstr>
      <vt:lpstr>Results &amp; Analysis (송천동)</vt:lpstr>
      <vt:lpstr>Results &amp; Analysis (송천동)</vt:lpstr>
      <vt:lpstr>Results &amp; Analysis (송중동)</vt:lpstr>
      <vt:lpstr>Results &amp; Analysis (송중동)</vt:lpstr>
      <vt:lpstr>Conclusion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군중 밀집 시간대 예측을 통한 압사 사고 예방 방안 모색</dc:title>
  <dc:creator>김현동</dc:creator>
  <cp:lastModifiedBy>김현동</cp:lastModifiedBy>
  <cp:revision>76</cp:revision>
  <dcterms:created xsi:type="dcterms:W3CDTF">2023-05-15T04:05:13Z</dcterms:created>
  <dcterms:modified xsi:type="dcterms:W3CDTF">2023-05-20T05:24:31Z</dcterms:modified>
</cp:coreProperties>
</file>